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617" r:id="rId2"/>
    <p:sldId id="372" r:id="rId3"/>
    <p:sldId id="373" r:id="rId4"/>
    <p:sldId id="374" r:id="rId5"/>
    <p:sldId id="377" r:id="rId6"/>
    <p:sldId id="375" r:id="rId7"/>
    <p:sldId id="376" r:id="rId8"/>
    <p:sldId id="387" r:id="rId9"/>
    <p:sldId id="379" r:id="rId10"/>
    <p:sldId id="390" r:id="rId11"/>
    <p:sldId id="392" r:id="rId12"/>
    <p:sldId id="383" r:id="rId13"/>
    <p:sldId id="389" r:id="rId14"/>
    <p:sldId id="391" r:id="rId15"/>
    <p:sldId id="393" r:id="rId16"/>
    <p:sldId id="394" r:id="rId17"/>
    <p:sldId id="395" r:id="rId18"/>
    <p:sldId id="384" r:id="rId19"/>
    <p:sldId id="385" r:id="rId20"/>
    <p:sldId id="386" r:id="rId21"/>
    <p:sldId id="396" r:id="rId22"/>
    <p:sldId id="366" r:id="rId23"/>
    <p:sldId id="353" r:id="rId24"/>
    <p:sldId id="354" r:id="rId25"/>
    <p:sldId id="367" r:id="rId26"/>
    <p:sldId id="355" r:id="rId27"/>
    <p:sldId id="360" r:id="rId28"/>
    <p:sldId id="368" r:id="rId29"/>
    <p:sldId id="357" r:id="rId30"/>
    <p:sldId id="362" r:id="rId31"/>
    <p:sldId id="369" r:id="rId32"/>
    <p:sldId id="356" r:id="rId33"/>
    <p:sldId id="363" r:id="rId34"/>
    <p:sldId id="370" r:id="rId35"/>
    <p:sldId id="371" r:id="rId36"/>
    <p:sldId id="351" r:id="rId37"/>
    <p:sldId id="35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nstantinos Katzis" initials="KK" lastIdx="1" clrIdx="0">
    <p:extLst>
      <p:ext uri="{19B8F6BF-5375-455C-9EA6-DF929625EA0E}">
        <p15:presenceInfo xmlns:p15="http://schemas.microsoft.com/office/powerpoint/2012/main" userId="S::k.katzis@euc.ac.cy::b5db5973-8c74-4422-9270-3cae1a3037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C000"/>
    <a:srgbClr val="FFE699"/>
    <a:srgbClr val="4472C4"/>
    <a:srgbClr val="81D1C1"/>
    <a:srgbClr val="ED7D31"/>
    <a:srgbClr val="A5A5A5"/>
    <a:srgbClr val="70AD47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74"/>
    <p:restoredTop sz="86411"/>
  </p:normalViewPr>
  <p:slideViewPr>
    <p:cSldViewPr snapToGrid="0" snapToObjects="1">
      <p:cViewPr varScale="1">
        <p:scale>
          <a:sx n="101" d="100"/>
          <a:sy n="101" d="100"/>
        </p:scale>
        <p:origin x="200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6FA20-4640-7944-9BFD-6B088B0AD49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B2AD4-AB55-5140-93B6-EB054B010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12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B2AD4-AB55-5140-93B6-EB054B010A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B2AD4-AB55-5140-93B6-EB054B010A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B2AD4-AB55-5140-93B6-EB054B010A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8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96795" y="18256"/>
            <a:ext cx="11968825" cy="124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269788" y="1516706"/>
            <a:ext cx="11592697" cy="466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57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91428" y="0"/>
            <a:ext cx="118407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67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49016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4901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Google Shape;19;p2">
            <a:extLst>
              <a:ext uri="{FF2B5EF4-FFF2-40B4-BE49-F238E27FC236}">
                <a16:creationId xmlns:a16="http://schemas.microsoft.com/office/drawing/2014/main" id="{2C5D0904-3640-AD49-BB87-1D4B17CFD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795" y="18256"/>
            <a:ext cx="11979976" cy="124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82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59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-118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3" name="Google Shape;13;p1"/>
          <p:cNvCxnSpPr>
            <a:cxnSpLocks/>
          </p:cNvCxnSpPr>
          <p:nvPr/>
        </p:nvCxnSpPr>
        <p:spPr>
          <a:xfrm>
            <a:off x="-9235" y="6672325"/>
            <a:ext cx="12201235" cy="0"/>
          </a:xfrm>
          <a:prstGeom prst="straightConnector1">
            <a:avLst/>
          </a:prstGeom>
          <a:noFill/>
          <a:ln w="215900" cap="flat" cmpd="sng">
            <a:solidFill>
              <a:srgbClr val="01CAF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6">
            <a:alphaModFix/>
          </a:blip>
          <a:srcRect t="46050" r="56625" b="17956"/>
          <a:stretch/>
        </p:blipFill>
        <p:spPr>
          <a:xfrm>
            <a:off x="-9235" y="-11876"/>
            <a:ext cx="12192000" cy="12680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5013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4822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7" r:id="rId3"/>
    <p:sldLayoutId id="214748366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BAC5-E2B7-4D49-83BC-6FAA93DF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Audible Alert Signal Behavior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13E2-C63F-1544-BCC3-CDF320C5A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– 	Quiet Room</a:t>
            </a:r>
          </a:p>
          <a:p>
            <a:r>
              <a:rPr lang="en-US" dirty="0"/>
              <a:t>SR – 	Silent Room</a:t>
            </a:r>
          </a:p>
          <a:p>
            <a:r>
              <a:rPr lang="en-US" dirty="0"/>
              <a:t>SI – 	Silent ICU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33139-1E29-9941-B7FA-7A48761AA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2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4" y="18256"/>
            <a:ext cx="11643649" cy="1242134"/>
          </a:xfrm>
        </p:spPr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DISm</a:t>
            </a:r>
            <a:r>
              <a:rPr lang="en-US" dirty="0"/>
              <a:t> and/or </a:t>
            </a:r>
            <a:r>
              <a:rPr lang="en-US" dirty="0" err="1"/>
              <a:t>DISp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482866" y="1662142"/>
            <a:ext cx="1152332" cy="7807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DISm</a:t>
            </a: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A662-A6F5-C44E-9B0C-BF7FCB08477C}"/>
              </a:ext>
            </a:extLst>
          </p:cNvPr>
          <p:cNvCxnSpPr>
            <a:cxnSpLocks/>
          </p:cNvCxnSpPr>
          <p:nvPr/>
        </p:nvCxnSpPr>
        <p:spPr>
          <a:xfrm>
            <a:off x="1091647" y="2973566"/>
            <a:ext cx="6652531" cy="17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</p:cNvCxnSpPr>
          <p:nvPr/>
        </p:nvCxnSpPr>
        <p:spPr>
          <a:xfrm flipV="1">
            <a:off x="1983357" y="2970349"/>
            <a:ext cx="0" cy="157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059032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645941" y="2732489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F3998D4-3E16-C845-A4B3-CC6FE2EB897A}"/>
              </a:ext>
            </a:extLst>
          </p:cNvPr>
          <p:cNvCxnSpPr>
            <a:cxnSpLocks/>
          </p:cNvCxnSpPr>
          <p:nvPr/>
        </p:nvCxnSpPr>
        <p:spPr>
          <a:xfrm flipV="1">
            <a:off x="7175080" y="2979168"/>
            <a:ext cx="0" cy="1566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5687D2F-1CB7-1947-9F19-63EAE1F67357}"/>
              </a:ext>
            </a:extLst>
          </p:cNvPr>
          <p:cNvSpPr/>
          <p:nvPr/>
        </p:nvSpPr>
        <p:spPr>
          <a:xfrm>
            <a:off x="5595778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9027F3-AAED-1145-AA7B-33D4AF4BAD94}"/>
              </a:ext>
            </a:extLst>
          </p:cNvPr>
          <p:cNvSpPr txBox="1"/>
          <p:nvPr/>
        </p:nvSpPr>
        <p:spPr>
          <a:xfrm>
            <a:off x="6257370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EC7A63-88B4-A548-9A3B-3A124D1982A6}"/>
              </a:ext>
            </a:extLst>
          </p:cNvPr>
          <p:cNvSpPr/>
          <p:nvPr/>
        </p:nvSpPr>
        <p:spPr>
          <a:xfrm>
            <a:off x="5691223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DISr</a:t>
            </a:r>
            <a:r>
              <a:rPr lang="en-US" sz="1400" dirty="0"/>
              <a:t> / </a:t>
            </a:r>
            <a:br>
              <a:rPr lang="en-US" sz="1400" dirty="0"/>
            </a:br>
            <a:r>
              <a:rPr lang="en-US" sz="1400" dirty="0" err="1"/>
              <a:t>DASr</a:t>
            </a:r>
            <a:r>
              <a:rPr lang="en-US" sz="1400" dirty="0"/>
              <a:t> /</a:t>
            </a:r>
            <a:br>
              <a:rPr lang="en-US" sz="1400" dirty="0"/>
            </a:br>
            <a:r>
              <a:rPr lang="en-US" sz="1400" dirty="0" err="1"/>
              <a:t>cDASr</a:t>
            </a:r>
            <a:endParaRPr lang="en-US" sz="11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D151DE-4097-4D4D-B6F5-EA62E50B27EB}"/>
              </a:ext>
            </a:extLst>
          </p:cNvPr>
          <p:cNvSpPr/>
          <p:nvPr/>
        </p:nvSpPr>
        <p:spPr>
          <a:xfrm>
            <a:off x="6370049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217782D-5599-A946-8E51-BDD75A3FB518}"/>
              </a:ext>
            </a:extLst>
          </p:cNvPr>
          <p:cNvSpPr/>
          <p:nvPr/>
        </p:nvSpPr>
        <p:spPr>
          <a:xfrm>
            <a:off x="7001950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B16510D-2D90-2E41-9A79-12AC1AD2F351}"/>
              </a:ext>
            </a:extLst>
          </p:cNvPr>
          <p:cNvCxnSpPr>
            <a:cxnSpLocks/>
          </p:cNvCxnSpPr>
          <p:nvPr/>
        </p:nvCxnSpPr>
        <p:spPr>
          <a:xfrm>
            <a:off x="5768497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C148EE-261B-2E4B-A6F8-74E44E50C43D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6635784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96176AB-9421-C241-B1C2-A2F2BF831B3F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7267685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EFFA709-D8A5-D44B-AE09-DF918000694F}"/>
              </a:ext>
            </a:extLst>
          </p:cNvPr>
          <p:cNvCxnSpPr>
            <a:cxnSpLocks/>
            <a:stCxn id="89" idx="2"/>
          </p:cNvCxnSpPr>
          <p:nvPr/>
        </p:nvCxnSpPr>
        <p:spPr>
          <a:xfrm flipH="1">
            <a:off x="6295572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6C9F6AC-B117-284C-883C-825DD3128DDF}"/>
              </a:ext>
            </a:extLst>
          </p:cNvPr>
          <p:cNvSpPr txBox="1"/>
          <p:nvPr/>
        </p:nvSpPr>
        <p:spPr>
          <a:xfrm>
            <a:off x="3303477" y="6031414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Some devices </a:t>
            </a:r>
            <a:r>
              <a:rPr lang="en-US" sz="1600" dirty="0" err="1"/>
              <a:t>NW’d</a:t>
            </a:r>
            <a:endParaRPr lang="en-US" sz="16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E64F59-9BEF-444D-855F-057F29F99B7E}"/>
              </a:ext>
            </a:extLst>
          </p:cNvPr>
          <p:cNvSpPr txBox="1"/>
          <p:nvPr/>
        </p:nvSpPr>
        <p:spPr>
          <a:xfrm>
            <a:off x="5752194" y="6031414"/>
            <a:ext cx="1720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All devices </a:t>
            </a:r>
            <a:r>
              <a:rPr lang="en-US" sz="1600" dirty="0" err="1"/>
              <a:t>NW’d</a:t>
            </a:r>
            <a:endParaRPr lang="en-US" sz="16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A3338-9178-ED40-AFB1-6FE1088D9A9B}"/>
              </a:ext>
            </a:extLst>
          </p:cNvPr>
          <p:cNvSpPr txBox="1"/>
          <p:nvPr/>
        </p:nvSpPr>
        <p:spPr>
          <a:xfrm>
            <a:off x="6346693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D04B3783-D381-F740-A73E-E72EAD13DCF2}"/>
              </a:ext>
            </a:extLst>
          </p:cNvPr>
          <p:cNvSpPr/>
          <p:nvPr/>
        </p:nvSpPr>
        <p:spPr>
          <a:xfrm>
            <a:off x="1050585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145EE-0371-6B48-B376-62BF79BBBE34}"/>
              </a:ext>
            </a:extLst>
          </p:cNvPr>
          <p:cNvSpPr txBox="1"/>
          <p:nvPr/>
        </p:nvSpPr>
        <p:spPr>
          <a:xfrm>
            <a:off x="2050852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6CF66FB-6E15-394D-9820-C3FCCCCDD393}"/>
              </a:ext>
            </a:extLst>
          </p:cNvPr>
          <p:cNvSpPr/>
          <p:nvPr/>
        </p:nvSpPr>
        <p:spPr>
          <a:xfrm>
            <a:off x="1169732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AE578E-2503-0D4A-8605-17E1C5972D8F}"/>
              </a:ext>
            </a:extLst>
          </p:cNvPr>
          <p:cNvSpPr/>
          <p:nvPr/>
        </p:nvSpPr>
        <p:spPr>
          <a:xfrm>
            <a:off x="1824856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75B95C4-96DA-C84C-957F-999267205599}"/>
              </a:ext>
            </a:extLst>
          </p:cNvPr>
          <p:cNvSpPr/>
          <p:nvPr/>
        </p:nvSpPr>
        <p:spPr>
          <a:xfrm>
            <a:off x="2456757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013D793-B7C7-CA4F-B14A-29AC82D0E68A}"/>
              </a:ext>
            </a:extLst>
          </p:cNvPr>
          <p:cNvCxnSpPr>
            <a:cxnSpLocks/>
          </p:cNvCxnSpPr>
          <p:nvPr/>
        </p:nvCxnSpPr>
        <p:spPr>
          <a:xfrm>
            <a:off x="1223304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C55FDBB-2C2F-AD48-A623-7BFEF0F6B9E4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2090591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EECA992-AA6B-F547-827E-83B1F813A8F0}"/>
              </a:ext>
            </a:extLst>
          </p:cNvPr>
          <p:cNvCxnSpPr>
            <a:cxnSpLocks/>
            <a:stCxn id="106" idx="0"/>
          </p:cNvCxnSpPr>
          <p:nvPr/>
        </p:nvCxnSpPr>
        <p:spPr>
          <a:xfrm flipV="1">
            <a:off x="2722492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F379A5-37B4-C84E-8FAF-3445A7442CE5}"/>
              </a:ext>
            </a:extLst>
          </p:cNvPr>
          <p:cNvCxnSpPr>
            <a:cxnSpLocks/>
          </p:cNvCxnSpPr>
          <p:nvPr/>
        </p:nvCxnSpPr>
        <p:spPr>
          <a:xfrm flipH="1">
            <a:off x="1637489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E25D17B-3705-7044-AE33-082C7B995102}"/>
              </a:ext>
            </a:extLst>
          </p:cNvPr>
          <p:cNvSpPr/>
          <p:nvPr/>
        </p:nvSpPr>
        <p:spPr>
          <a:xfrm>
            <a:off x="1353058" y="3811968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297450F-E52B-4045-8D64-698355876133}"/>
              </a:ext>
            </a:extLst>
          </p:cNvPr>
          <p:cNvSpPr txBox="1"/>
          <p:nvPr/>
        </p:nvSpPr>
        <p:spPr>
          <a:xfrm>
            <a:off x="1053651" y="6031414"/>
            <a:ext cx="1974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 Alert Aggregator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8E364B-03F6-EB4E-B5E4-B82167EEF91E}"/>
              </a:ext>
            </a:extLst>
          </p:cNvPr>
          <p:cNvSpPr txBox="1"/>
          <p:nvPr/>
        </p:nvSpPr>
        <p:spPr>
          <a:xfrm>
            <a:off x="1766990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7024CB9-676F-6D4A-AEEA-B449C7C3BE22}"/>
              </a:ext>
            </a:extLst>
          </p:cNvPr>
          <p:cNvSpPr/>
          <p:nvPr/>
        </p:nvSpPr>
        <p:spPr>
          <a:xfrm>
            <a:off x="5737478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FB20E18-80DC-2748-B631-404E6E8FD5DA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6003213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69F684F-8710-D343-8D79-AD13E374F217}"/>
              </a:ext>
            </a:extLst>
          </p:cNvPr>
          <p:cNvCxnSpPr>
            <a:cxnSpLocks/>
          </p:cNvCxnSpPr>
          <p:nvPr/>
        </p:nvCxnSpPr>
        <p:spPr>
          <a:xfrm flipV="1">
            <a:off x="4936069" y="2979168"/>
            <a:ext cx="0" cy="1566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6B4EDFF7-5045-AD41-8DAE-1CD9C112D50B}"/>
              </a:ext>
            </a:extLst>
          </p:cNvPr>
          <p:cNvSpPr/>
          <p:nvPr/>
        </p:nvSpPr>
        <p:spPr>
          <a:xfrm>
            <a:off x="3334189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6D53CDA-0BC6-744F-91A0-A28EE812527C}"/>
              </a:ext>
            </a:extLst>
          </p:cNvPr>
          <p:cNvSpPr txBox="1"/>
          <p:nvPr/>
        </p:nvSpPr>
        <p:spPr>
          <a:xfrm>
            <a:off x="3995781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914150B-8775-C543-8F24-02D1041E8BF8}"/>
              </a:ext>
            </a:extLst>
          </p:cNvPr>
          <p:cNvSpPr/>
          <p:nvPr/>
        </p:nvSpPr>
        <p:spPr>
          <a:xfrm>
            <a:off x="3429634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DISr</a:t>
            </a:r>
            <a:r>
              <a:rPr lang="en-US" sz="1400" dirty="0"/>
              <a:t> / </a:t>
            </a:r>
            <a:br>
              <a:rPr lang="en-US" sz="1400" dirty="0"/>
            </a:br>
            <a:r>
              <a:rPr lang="en-US" sz="1400" dirty="0" err="1"/>
              <a:t>DASr</a:t>
            </a:r>
            <a:r>
              <a:rPr lang="en-US" sz="1400" dirty="0"/>
              <a:t> /</a:t>
            </a:r>
            <a:br>
              <a:rPr lang="en-US" sz="1400" dirty="0"/>
            </a:br>
            <a:r>
              <a:rPr lang="en-US" sz="1400" dirty="0" err="1"/>
              <a:t>cDASr</a:t>
            </a:r>
            <a:endParaRPr lang="en-US" sz="11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C55F9C9-EE18-514A-B8EA-149B21CF43F5}"/>
              </a:ext>
            </a:extLst>
          </p:cNvPr>
          <p:cNvSpPr/>
          <p:nvPr/>
        </p:nvSpPr>
        <p:spPr>
          <a:xfrm>
            <a:off x="4108460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297822-5E0D-4A45-9A4E-1DC4BE7837CC}"/>
              </a:ext>
            </a:extLst>
          </p:cNvPr>
          <p:cNvSpPr/>
          <p:nvPr/>
        </p:nvSpPr>
        <p:spPr>
          <a:xfrm>
            <a:off x="4740361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3C6BC9-FBEE-7E4B-A18A-9FEE87413D5C}"/>
              </a:ext>
            </a:extLst>
          </p:cNvPr>
          <p:cNvCxnSpPr>
            <a:cxnSpLocks/>
          </p:cNvCxnSpPr>
          <p:nvPr/>
        </p:nvCxnSpPr>
        <p:spPr>
          <a:xfrm>
            <a:off x="3506908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5A863AF-4C73-FD48-8836-B553FD4EFB74}"/>
              </a:ext>
            </a:extLst>
          </p:cNvPr>
          <p:cNvCxnSpPr>
            <a:cxnSpLocks/>
            <a:endCxn id="136" idx="0"/>
          </p:cNvCxnSpPr>
          <p:nvPr/>
        </p:nvCxnSpPr>
        <p:spPr>
          <a:xfrm>
            <a:off x="4374195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40D5AA0-1557-8A42-9651-757453CB3158}"/>
              </a:ext>
            </a:extLst>
          </p:cNvPr>
          <p:cNvCxnSpPr>
            <a:cxnSpLocks/>
            <a:stCxn id="144" idx="0"/>
          </p:cNvCxnSpPr>
          <p:nvPr/>
        </p:nvCxnSpPr>
        <p:spPr>
          <a:xfrm flipV="1">
            <a:off x="5006096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6315320-DC74-7F4A-BD7D-6E742EE176D0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4033983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2F35D29-31CC-BB48-B875-2C62D7DEB16C}"/>
              </a:ext>
            </a:extLst>
          </p:cNvPr>
          <p:cNvSpPr txBox="1"/>
          <p:nvPr/>
        </p:nvSpPr>
        <p:spPr>
          <a:xfrm>
            <a:off x="4085104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FCA8C9B-09D8-E84E-B923-B67A044D04F5}"/>
              </a:ext>
            </a:extLst>
          </p:cNvPr>
          <p:cNvSpPr/>
          <p:nvPr/>
        </p:nvSpPr>
        <p:spPr>
          <a:xfrm>
            <a:off x="3429634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FB9558-78BF-994C-B316-0E41BA50BE0C}"/>
              </a:ext>
            </a:extLst>
          </p:cNvPr>
          <p:cNvGrpSpPr/>
          <p:nvPr/>
        </p:nvGrpSpPr>
        <p:grpSpPr>
          <a:xfrm>
            <a:off x="6686974" y="1783867"/>
            <a:ext cx="506301" cy="634577"/>
            <a:chOff x="9405856" y="1450148"/>
            <a:chExt cx="1072444" cy="134415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0B1EACA-E98F-4E49-BB9D-BE3F85024007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E9BAD12-893C-8244-8EED-EB277B6E4D71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1BB157F-9A14-A44D-B398-1A0943DBAA16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717F73F-F270-864E-92BF-0F855659596E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F82DCF8-D668-094A-9A1C-6D222A6871E2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7BF6D4E-3676-5F43-8730-C23A55F4743B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27AB60D-D702-4B4C-9B01-D2D4DE5AD5DD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DCC2BFFC-AE25-CD45-B5C1-BF057D3CCD3B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DE526A3-8941-8247-ACBD-6A57D4AFBEA9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27F5DED-1B3C-CE41-9671-38D11916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929" y="1849004"/>
            <a:ext cx="217646" cy="21764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EB288F-6C01-A54F-B683-102CB4BFBEB1}"/>
              </a:ext>
            </a:extLst>
          </p:cNvPr>
          <p:cNvCxnSpPr/>
          <p:nvPr/>
        </p:nvCxnSpPr>
        <p:spPr>
          <a:xfrm>
            <a:off x="6101687" y="2051530"/>
            <a:ext cx="49178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A61F7AA-F86A-8542-AB3A-1787DD534DB7}"/>
              </a:ext>
            </a:extLst>
          </p:cNvPr>
          <p:cNvSpPr/>
          <p:nvPr/>
        </p:nvSpPr>
        <p:spPr>
          <a:xfrm>
            <a:off x="4850881" y="1662142"/>
            <a:ext cx="1152332" cy="7807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DISp</a:t>
            </a:r>
            <a:endParaRPr lang="en-US" sz="12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6321682-56A5-2440-B91E-891087119554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27047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4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1D90A-1D6B-EB42-A318-34FE0EDB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4B59F-956C-EF42-932E-3111373E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DISm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5637CC-14C9-EA4E-8238-8139F479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86278"/>
              </p:ext>
            </p:extLst>
          </p:nvPr>
        </p:nvGraphicFramePr>
        <p:xfrm>
          <a:off x="1806223" y="2040978"/>
          <a:ext cx="8421508" cy="347472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62421">
                  <a:extLst>
                    <a:ext uri="{9D8B030D-6E8A-4147-A177-3AD203B41FA5}">
                      <a16:colId xmlns:a16="http://schemas.microsoft.com/office/drawing/2014/main" val="2776386547"/>
                    </a:ext>
                  </a:extLst>
                </a:gridCol>
                <a:gridCol w="862421">
                  <a:extLst>
                    <a:ext uri="{9D8B030D-6E8A-4147-A177-3AD203B41FA5}">
                      <a16:colId xmlns:a16="http://schemas.microsoft.com/office/drawing/2014/main" val="1181491982"/>
                    </a:ext>
                  </a:extLst>
                </a:gridCol>
                <a:gridCol w="1057756">
                  <a:extLst>
                    <a:ext uri="{9D8B030D-6E8A-4147-A177-3AD203B41FA5}">
                      <a16:colId xmlns:a16="http://schemas.microsoft.com/office/drawing/2014/main" val="21576089"/>
                    </a:ext>
                  </a:extLst>
                </a:gridCol>
                <a:gridCol w="667086">
                  <a:extLst>
                    <a:ext uri="{9D8B030D-6E8A-4147-A177-3AD203B41FA5}">
                      <a16:colId xmlns:a16="http://schemas.microsoft.com/office/drawing/2014/main" val="3390012179"/>
                    </a:ext>
                  </a:extLst>
                </a:gridCol>
                <a:gridCol w="1061441">
                  <a:extLst>
                    <a:ext uri="{9D8B030D-6E8A-4147-A177-3AD203B41FA5}">
                      <a16:colId xmlns:a16="http://schemas.microsoft.com/office/drawing/2014/main" val="2828654263"/>
                    </a:ext>
                  </a:extLst>
                </a:gridCol>
                <a:gridCol w="858737">
                  <a:extLst>
                    <a:ext uri="{9D8B030D-6E8A-4147-A177-3AD203B41FA5}">
                      <a16:colId xmlns:a16="http://schemas.microsoft.com/office/drawing/2014/main" val="825567154"/>
                    </a:ext>
                  </a:extLst>
                </a:gridCol>
                <a:gridCol w="932448">
                  <a:extLst>
                    <a:ext uri="{9D8B030D-6E8A-4147-A177-3AD203B41FA5}">
                      <a16:colId xmlns:a16="http://schemas.microsoft.com/office/drawing/2014/main" val="2146957492"/>
                    </a:ext>
                  </a:extLst>
                </a:gridCol>
                <a:gridCol w="798400">
                  <a:extLst>
                    <a:ext uri="{9D8B030D-6E8A-4147-A177-3AD203B41FA5}">
                      <a16:colId xmlns:a16="http://schemas.microsoft.com/office/drawing/2014/main" val="575720801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4081165759"/>
                    </a:ext>
                  </a:extLst>
                </a:gridCol>
                <a:gridCol w="519287">
                  <a:extLst>
                    <a:ext uri="{9D8B030D-6E8A-4147-A177-3AD203B41FA5}">
                      <a16:colId xmlns:a16="http://schemas.microsoft.com/office/drawing/2014/main" val="121350589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Central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/ DIS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Caregiver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Room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Stand-alone / Networked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Audible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QR /SR /SI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806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@Device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@Room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@CS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@Mobile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MedSurg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DISm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Unknown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Out of Rm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84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65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SDC NW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9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&amp; NW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12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08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room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14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27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&amp; NW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-Yes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– 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– 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45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7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00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1D90A-1D6B-EB42-A318-34FE0EDB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4B59F-956C-EF42-932E-3111373E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DISp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5637CC-14C9-EA4E-8238-8139F479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8846"/>
              </p:ext>
            </p:extLst>
          </p:nvPr>
        </p:nvGraphicFramePr>
        <p:xfrm>
          <a:off x="1806223" y="2040978"/>
          <a:ext cx="8432799" cy="347472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63577">
                  <a:extLst>
                    <a:ext uri="{9D8B030D-6E8A-4147-A177-3AD203B41FA5}">
                      <a16:colId xmlns:a16="http://schemas.microsoft.com/office/drawing/2014/main" val="2776386547"/>
                    </a:ext>
                  </a:extLst>
                </a:gridCol>
                <a:gridCol w="863577">
                  <a:extLst>
                    <a:ext uri="{9D8B030D-6E8A-4147-A177-3AD203B41FA5}">
                      <a16:colId xmlns:a16="http://schemas.microsoft.com/office/drawing/2014/main" val="1181491982"/>
                    </a:ext>
                  </a:extLst>
                </a:gridCol>
                <a:gridCol w="1059174">
                  <a:extLst>
                    <a:ext uri="{9D8B030D-6E8A-4147-A177-3AD203B41FA5}">
                      <a16:colId xmlns:a16="http://schemas.microsoft.com/office/drawing/2014/main" val="21576089"/>
                    </a:ext>
                  </a:extLst>
                </a:gridCol>
                <a:gridCol w="667981">
                  <a:extLst>
                    <a:ext uri="{9D8B030D-6E8A-4147-A177-3AD203B41FA5}">
                      <a16:colId xmlns:a16="http://schemas.microsoft.com/office/drawing/2014/main" val="3390012179"/>
                    </a:ext>
                  </a:extLst>
                </a:gridCol>
                <a:gridCol w="1062864">
                  <a:extLst>
                    <a:ext uri="{9D8B030D-6E8A-4147-A177-3AD203B41FA5}">
                      <a16:colId xmlns:a16="http://schemas.microsoft.com/office/drawing/2014/main" val="2828654263"/>
                    </a:ext>
                  </a:extLst>
                </a:gridCol>
                <a:gridCol w="859888">
                  <a:extLst>
                    <a:ext uri="{9D8B030D-6E8A-4147-A177-3AD203B41FA5}">
                      <a16:colId xmlns:a16="http://schemas.microsoft.com/office/drawing/2014/main" val="825567154"/>
                    </a:ext>
                  </a:extLst>
                </a:gridCol>
                <a:gridCol w="933698">
                  <a:extLst>
                    <a:ext uri="{9D8B030D-6E8A-4147-A177-3AD203B41FA5}">
                      <a16:colId xmlns:a16="http://schemas.microsoft.com/office/drawing/2014/main" val="2146957492"/>
                    </a:ext>
                  </a:extLst>
                </a:gridCol>
                <a:gridCol w="801240">
                  <a:extLst>
                    <a:ext uri="{9D8B030D-6E8A-4147-A177-3AD203B41FA5}">
                      <a16:colId xmlns:a16="http://schemas.microsoft.com/office/drawing/2014/main" val="57572080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4081165759"/>
                    </a:ext>
                  </a:extLst>
                </a:gridCol>
                <a:gridCol w="485422">
                  <a:extLst>
                    <a:ext uri="{9D8B030D-6E8A-4147-A177-3AD203B41FA5}">
                      <a16:colId xmlns:a16="http://schemas.microsoft.com/office/drawing/2014/main" val="121350589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Central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/ DIS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Caregiver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Room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Stand-alone / Networked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Audible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QR /SR /SI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806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@Device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@Room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@CS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@Mobile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MedSurg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DISp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Unknown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Out of Rm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84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65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SDC NW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9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&amp; NW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12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08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room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14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27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&amp; NW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-Yes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– 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– 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45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7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03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4" y="18256"/>
            <a:ext cx="11643649" cy="1242134"/>
          </a:xfrm>
        </p:spPr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DASm</a:t>
            </a:r>
            <a:r>
              <a:rPr lang="en-US" dirty="0"/>
              <a:t> and/or </a:t>
            </a:r>
            <a:r>
              <a:rPr lang="en-US" dirty="0" err="1"/>
              <a:t>DASp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482866" y="1662142"/>
            <a:ext cx="1152332" cy="7807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DASm</a:t>
            </a: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A662-A6F5-C44E-9B0C-BF7FCB08477C}"/>
              </a:ext>
            </a:extLst>
          </p:cNvPr>
          <p:cNvCxnSpPr>
            <a:cxnSpLocks/>
          </p:cNvCxnSpPr>
          <p:nvPr/>
        </p:nvCxnSpPr>
        <p:spPr>
          <a:xfrm>
            <a:off x="1091647" y="2973566"/>
            <a:ext cx="6652531" cy="17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</p:cNvCxnSpPr>
          <p:nvPr/>
        </p:nvCxnSpPr>
        <p:spPr>
          <a:xfrm flipV="1">
            <a:off x="1983357" y="2970349"/>
            <a:ext cx="0" cy="157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059032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645941" y="2732489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F3998D4-3E16-C845-A4B3-CC6FE2EB897A}"/>
              </a:ext>
            </a:extLst>
          </p:cNvPr>
          <p:cNvCxnSpPr>
            <a:cxnSpLocks/>
          </p:cNvCxnSpPr>
          <p:nvPr/>
        </p:nvCxnSpPr>
        <p:spPr>
          <a:xfrm flipV="1">
            <a:off x="7175080" y="2979168"/>
            <a:ext cx="0" cy="1566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5687D2F-1CB7-1947-9F19-63EAE1F67357}"/>
              </a:ext>
            </a:extLst>
          </p:cNvPr>
          <p:cNvSpPr/>
          <p:nvPr/>
        </p:nvSpPr>
        <p:spPr>
          <a:xfrm>
            <a:off x="5595778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9027F3-AAED-1145-AA7B-33D4AF4BAD94}"/>
              </a:ext>
            </a:extLst>
          </p:cNvPr>
          <p:cNvSpPr txBox="1"/>
          <p:nvPr/>
        </p:nvSpPr>
        <p:spPr>
          <a:xfrm>
            <a:off x="6257370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EC7A63-88B4-A548-9A3B-3A124D1982A6}"/>
              </a:ext>
            </a:extLst>
          </p:cNvPr>
          <p:cNvSpPr/>
          <p:nvPr/>
        </p:nvSpPr>
        <p:spPr>
          <a:xfrm>
            <a:off x="5691223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DISr</a:t>
            </a:r>
            <a:r>
              <a:rPr lang="en-US" sz="1400" dirty="0"/>
              <a:t> / </a:t>
            </a:r>
            <a:br>
              <a:rPr lang="en-US" sz="1400" dirty="0"/>
            </a:br>
            <a:r>
              <a:rPr lang="en-US" sz="1400" dirty="0" err="1"/>
              <a:t>DASr</a:t>
            </a:r>
            <a:r>
              <a:rPr lang="en-US" sz="1400" dirty="0"/>
              <a:t> /</a:t>
            </a:r>
            <a:br>
              <a:rPr lang="en-US" sz="1400" dirty="0"/>
            </a:br>
            <a:r>
              <a:rPr lang="en-US" sz="1400" dirty="0" err="1"/>
              <a:t>cDASr</a:t>
            </a:r>
            <a:endParaRPr lang="en-US" sz="11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D151DE-4097-4D4D-B6F5-EA62E50B27EB}"/>
              </a:ext>
            </a:extLst>
          </p:cNvPr>
          <p:cNvSpPr/>
          <p:nvPr/>
        </p:nvSpPr>
        <p:spPr>
          <a:xfrm>
            <a:off x="6370049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217782D-5599-A946-8E51-BDD75A3FB518}"/>
              </a:ext>
            </a:extLst>
          </p:cNvPr>
          <p:cNvSpPr/>
          <p:nvPr/>
        </p:nvSpPr>
        <p:spPr>
          <a:xfrm>
            <a:off x="7001950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B16510D-2D90-2E41-9A79-12AC1AD2F351}"/>
              </a:ext>
            </a:extLst>
          </p:cNvPr>
          <p:cNvCxnSpPr>
            <a:cxnSpLocks/>
          </p:cNvCxnSpPr>
          <p:nvPr/>
        </p:nvCxnSpPr>
        <p:spPr>
          <a:xfrm>
            <a:off x="5768497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C148EE-261B-2E4B-A6F8-74E44E50C43D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6635784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96176AB-9421-C241-B1C2-A2F2BF831B3F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7267685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EFFA709-D8A5-D44B-AE09-DF918000694F}"/>
              </a:ext>
            </a:extLst>
          </p:cNvPr>
          <p:cNvCxnSpPr>
            <a:cxnSpLocks/>
            <a:stCxn id="89" idx="2"/>
          </p:cNvCxnSpPr>
          <p:nvPr/>
        </p:nvCxnSpPr>
        <p:spPr>
          <a:xfrm flipH="1">
            <a:off x="6295572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6C9F6AC-B117-284C-883C-825DD3128DDF}"/>
              </a:ext>
            </a:extLst>
          </p:cNvPr>
          <p:cNvSpPr txBox="1"/>
          <p:nvPr/>
        </p:nvSpPr>
        <p:spPr>
          <a:xfrm>
            <a:off x="3303477" y="6031414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Some devices </a:t>
            </a:r>
            <a:r>
              <a:rPr lang="en-US" sz="1600" dirty="0" err="1"/>
              <a:t>NW’d</a:t>
            </a:r>
            <a:endParaRPr lang="en-US" sz="16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E64F59-9BEF-444D-855F-057F29F99B7E}"/>
              </a:ext>
            </a:extLst>
          </p:cNvPr>
          <p:cNvSpPr txBox="1"/>
          <p:nvPr/>
        </p:nvSpPr>
        <p:spPr>
          <a:xfrm>
            <a:off x="5752194" y="6031414"/>
            <a:ext cx="1720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All devices </a:t>
            </a:r>
            <a:r>
              <a:rPr lang="en-US" sz="1600" dirty="0" err="1"/>
              <a:t>NW’d</a:t>
            </a:r>
            <a:endParaRPr lang="en-US" sz="16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A3338-9178-ED40-AFB1-6FE1088D9A9B}"/>
              </a:ext>
            </a:extLst>
          </p:cNvPr>
          <p:cNvSpPr txBox="1"/>
          <p:nvPr/>
        </p:nvSpPr>
        <p:spPr>
          <a:xfrm>
            <a:off x="6346693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D04B3783-D381-F740-A73E-E72EAD13DCF2}"/>
              </a:ext>
            </a:extLst>
          </p:cNvPr>
          <p:cNvSpPr/>
          <p:nvPr/>
        </p:nvSpPr>
        <p:spPr>
          <a:xfrm>
            <a:off x="1050585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145EE-0371-6B48-B376-62BF79BBBE34}"/>
              </a:ext>
            </a:extLst>
          </p:cNvPr>
          <p:cNvSpPr txBox="1"/>
          <p:nvPr/>
        </p:nvSpPr>
        <p:spPr>
          <a:xfrm>
            <a:off x="2050852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6CF66FB-6E15-394D-9820-C3FCCCCDD393}"/>
              </a:ext>
            </a:extLst>
          </p:cNvPr>
          <p:cNvSpPr/>
          <p:nvPr/>
        </p:nvSpPr>
        <p:spPr>
          <a:xfrm>
            <a:off x="1169732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AE578E-2503-0D4A-8605-17E1C5972D8F}"/>
              </a:ext>
            </a:extLst>
          </p:cNvPr>
          <p:cNvSpPr/>
          <p:nvPr/>
        </p:nvSpPr>
        <p:spPr>
          <a:xfrm>
            <a:off x="1824856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75B95C4-96DA-C84C-957F-999267205599}"/>
              </a:ext>
            </a:extLst>
          </p:cNvPr>
          <p:cNvSpPr/>
          <p:nvPr/>
        </p:nvSpPr>
        <p:spPr>
          <a:xfrm>
            <a:off x="2456757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013D793-B7C7-CA4F-B14A-29AC82D0E68A}"/>
              </a:ext>
            </a:extLst>
          </p:cNvPr>
          <p:cNvCxnSpPr>
            <a:cxnSpLocks/>
          </p:cNvCxnSpPr>
          <p:nvPr/>
        </p:nvCxnSpPr>
        <p:spPr>
          <a:xfrm>
            <a:off x="1223304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C55FDBB-2C2F-AD48-A623-7BFEF0F6B9E4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2090591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EECA992-AA6B-F547-827E-83B1F813A8F0}"/>
              </a:ext>
            </a:extLst>
          </p:cNvPr>
          <p:cNvCxnSpPr>
            <a:cxnSpLocks/>
            <a:stCxn id="106" idx="0"/>
          </p:cNvCxnSpPr>
          <p:nvPr/>
        </p:nvCxnSpPr>
        <p:spPr>
          <a:xfrm flipV="1">
            <a:off x="2722492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F379A5-37B4-C84E-8FAF-3445A7442CE5}"/>
              </a:ext>
            </a:extLst>
          </p:cNvPr>
          <p:cNvCxnSpPr>
            <a:cxnSpLocks/>
          </p:cNvCxnSpPr>
          <p:nvPr/>
        </p:nvCxnSpPr>
        <p:spPr>
          <a:xfrm flipH="1">
            <a:off x="1637489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E25D17B-3705-7044-AE33-082C7B995102}"/>
              </a:ext>
            </a:extLst>
          </p:cNvPr>
          <p:cNvSpPr/>
          <p:nvPr/>
        </p:nvSpPr>
        <p:spPr>
          <a:xfrm>
            <a:off x="1353058" y="3811968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297450F-E52B-4045-8D64-698355876133}"/>
              </a:ext>
            </a:extLst>
          </p:cNvPr>
          <p:cNvSpPr txBox="1"/>
          <p:nvPr/>
        </p:nvSpPr>
        <p:spPr>
          <a:xfrm>
            <a:off x="1053651" y="6031414"/>
            <a:ext cx="1974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 Alert Aggregator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8E364B-03F6-EB4E-B5E4-B82167EEF91E}"/>
              </a:ext>
            </a:extLst>
          </p:cNvPr>
          <p:cNvSpPr txBox="1"/>
          <p:nvPr/>
        </p:nvSpPr>
        <p:spPr>
          <a:xfrm>
            <a:off x="1766990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7024CB9-676F-6D4A-AEEA-B449C7C3BE22}"/>
              </a:ext>
            </a:extLst>
          </p:cNvPr>
          <p:cNvSpPr/>
          <p:nvPr/>
        </p:nvSpPr>
        <p:spPr>
          <a:xfrm>
            <a:off x="5737478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FB20E18-80DC-2748-B631-404E6E8FD5DA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6003213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69F684F-8710-D343-8D79-AD13E374F217}"/>
              </a:ext>
            </a:extLst>
          </p:cNvPr>
          <p:cNvCxnSpPr>
            <a:cxnSpLocks/>
          </p:cNvCxnSpPr>
          <p:nvPr/>
        </p:nvCxnSpPr>
        <p:spPr>
          <a:xfrm flipV="1">
            <a:off x="4936069" y="2979168"/>
            <a:ext cx="0" cy="1566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6B4EDFF7-5045-AD41-8DAE-1CD9C112D50B}"/>
              </a:ext>
            </a:extLst>
          </p:cNvPr>
          <p:cNvSpPr/>
          <p:nvPr/>
        </p:nvSpPr>
        <p:spPr>
          <a:xfrm>
            <a:off x="3334189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6D53CDA-0BC6-744F-91A0-A28EE812527C}"/>
              </a:ext>
            </a:extLst>
          </p:cNvPr>
          <p:cNvSpPr txBox="1"/>
          <p:nvPr/>
        </p:nvSpPr>
        <p:spPr>
          <a:xfrm>
            <a:off x="3995781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914150B-8775-C543-8F24-02D1041E8BF8}"/>
              </a:ext>
            </a:extLst>
          </p:cNvPr>
          <p:cNvSpPr/>
          <p:nvPr/>
        </p:nvSpPr>
        <p:spPr>
          <a:xfrm>
            <a:off x="3429634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DISr</a:t>
            </a:r>
            <a:r>
              <a:rPr lang="en-US" sz="1400" dirty="0"/>
              <a:t> / </a:t>
            </a:r>
            <a:br>
              <a:rPr lang="en-US" sz="1400" dirty="0"/>
            </a:br>
            <a:r>
              <a:rPr lang="en-US" sz="1400" dirty="0" err="1"/>
              <a:t>DASr</a:t>
            </a:r>
            <a:r>
              <a:rPr lang="en-US" sz="1400" dirty="0"/>
              <a:t> /</a:t>
            </a:r>
            <a:br>
              <a:rPr lang="en-US" sz="1400" dirty="0"/>
            </a:br>
            <a:r>
              <a:rPr lang="en-US" sz="1400" dirty="0" err="1"/>
              <a:t>cDASr</a:t>
            </a:r>
            <a:endParaRPr lang="en-US" sz="11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C55F9C9-EE18-514A-B8EA-149B21CF43F5}"/>
              </a:ext>
            </a:extLst>
          </p:cNvPr>
          <p:cNvSpPr/>
          <p:nvPr/>
        </p:nvSpPr>
        <p:spPr>
          <a:xfrm>
            <a:off x="4108460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297822-5E0D-4A45-9A4E-1DC4BE7837CC}"/>
              </a:ext>
            </a:extLst>
          </p:cNvPr>
          <p:cNvSpPr/>
          <p:nvPr/>
        </p:nvSpPr>
        <p:spPr>
          <a:xfrm>
            <a:off x="4740361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3C6BC9-FBEE-7E4B-A18A-9FEE87413D5C}"/>
              </a:ext>
            </a:extLst>
          </p:cNvPr>
          <p:cNvCxnSpPr>
            <a:cxnSpLocks/>
          </p:cNvCxnSpPr>
          <p:nvPr/>
        </p:nvCxnSpPr>
        <p:spPr>
          <a:xfrm>
            <a:off x="3506908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5A863AF-4C73-FD48-8836-B553FD4EFB74}"/>
              </a:ext>
            </a:extLst>
          </p:cNvPr>
          <p:cNvCxnSpPr>
            <a:cxnSpLocks/>
            <a:endCxn id="136" idx="0"/>
          </p:cNvCxnSpPr>
          <p:nvPr/>
        </p:nvCxnSpPr>
        <p:spPr>
          <a:xfrm>
            <a:off x="4374195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40D5AA0-1557-8A42-9651-757453CB3158}"/>
              </a:ext>
            </a:extLst>
          </p:cNvPr>
          <p:cNvCxnSpPr>
            <a:cxnSpLocks/>
            <a:stCxn id="144" idx="0"/>
          </p:cNvCxnSpPr>
          <p:nvPr/>
        </p:nvCxnSpPr>
        <p:spPr>
          <a:xfrm flipV="1">
            <a:off x="5006096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6315320-DC74-7F4A-BD7D-6E742EE176D0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4033983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2F35D29-31CC-BB48-B875-2C62D7DEB16C}"/>
              </a:ext>
            </a:extLst>
          </p:cNvPr>
          <p:cNvSpPr txBox="1"/>
          <p:nvPr/>
        </p:nvSpPr>
        <p:spPr>
          <a:xfrm>
            <a:off x="4085104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FCA8C9B-09D8-E84E-B923-B67A044D04F5}"/>
              </a:ext>
            </a:extLst>
          </p:cNvPr>
          <p:cNvSpPr/>
          <p:nvPr/>
        </p:nvSpPr>
        <p:spPr>
          <a:xfrm>
            <a:off x="3429634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FB9558-78BF-994C-B316-0E41BA50BE0C}"/>
              </a:ext>
            </a:extLst>
          </p:cNvPr>
          <p:cNvGrpSpPr/>
          <p:nvPr/>
        </p:nvGrpSpPr>
        <p:grpSpPr>
          <a:xfrm>
            <a:off x="6686974" y="1783867"/>
            <a:ext cx="506301" cy="634577"/>
            <a:chOff x="9405856" y="1450148"/>
            <a:chExt cx="1072444" cy="134415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0B1EACA-E98F-4E49-BB9D-BE3F85024007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E9BAD12-893C-8244-8EED-EB277B6E4D71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1BB157F-9A14-A44D-B398-1A0943DBAA16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717F73F-F270-864E-92BF-0F855659596E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F82DCF8-D668-094A-9A1C-6D222A6871E2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7BF6D4E-3676-5F43-8730-C23A55F4743B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27AB60D-D702-4B4C-9B01-D2D4DE5AD5DD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DCC2BFFC-AE25-CD45-B5C1-BF057D3CCD3B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DE526A3-8941-8247-ACBD-6A57D4AFBEA9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27F5DED-1B3C-CE41-9671-38D11916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929" y="1849004"/>
            <a:ext cx="217646" cy="21764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EB288F-6C01-A54F-B683-102CB4BFBEB1}"/>
              </a:ext>
            </a:extLst>
          </p:cNvPr>
          <p:cNvCxnSpPr/>
          <p:nvPr/>
        </p:nvCxnSpPr>
        <p:spPr>
          <a:xfrm>
            <a:off x="6101687" y="2051530"/>
            <a:ext cx="49178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A61F7AA-F86A-8542-AB3A-1787DD534DB7}"/>
              </a:ext>
            </a:extLst>
          </p:cNvPr>
          <p:cNvSpPr/>
          <p:nvPr/>
        </p:nvSpPr>
        <p:spPr>
          <a:xfrm>
            <a:off x="4850881" y="1662142"/>
            <a:ext cx="1152332" cy="7807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DASp</a:t>
            </a:r>
            <a:endParaRPr lang="en-US" sz="12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6321682-56A5-2440-B91E-891087119554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27047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65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1D90A-1D6B-EB42-A318-34FE0EDB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4B59F-956C-EF42-932E-3111373E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DASm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5637CC-14C9-EA4E-8238-8139F479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98544"/>
              </p:ext>
            </p:extLst>
          </p:nvPr>
        </p:nvGraphicFramePr>
        <p:xfrm>
          <a:off x="1715911" y="2040978"/>
          <a:ext cx="8971967" cy="347472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92478">
                  <a:extLst>
                    <a:ext uri="{9D8B030D-6E8A-4147-A177-3AD203B41FA5}">
                      <a16:colId xmlns:a16="http://schemas.microsoft.com/office/drawing/2014/main" val="2776386547"/>
                    </a:ext>
                  </a:extLst>
                </a:gridCol>
                <a:gridCol w="892478">
                  <a:extLst>
                    <a:ext uri="{9D8B030D-6E8A-4147-A177-3AD203B41FA5}">
                      <a16:colId xmlns:a16="http://schemas.microsoft.com/office/drawing/2014/main" val="1181491982"/>
                    </a:ext>
                  </a:extLst>
                </a:gridCol>
                <a:gridCol w="1094622">
                  <a:extLst>
                    <a:ext uri="{9D8B030D-6E8A-4147-A177-3AD203B41FA5}">
                      <a16:colId xmlns:a16="http://schemas.microsoft.com/office/drawing/2014/main" val="21576089"/>
                    </a:ext>
                  </a:extLst>
                </a:gridCol>
                <a:gridCol w="690336">
                  <a:extLst>
                    <a:ext uri="{9D8B030D-6E8A-4147-A177-3AD203B41FA5}">
                      <a16:colId xmlns:a16="http://schemas.microsoft.com/office/drawing/2014/main" val="3390012179"/>
                    </a:ext>
                  </a:extLst>
                </a:gridCol>
                <a:gridCol w="1098436">
                  <a:extLst>
                    <a:ext uri="{9D8B030D-6E8A-4147-A177-3AD203B41FA5}">
                      <a16:colId xmlns:a16="http://schemas.microsoft.com/office/drawing/2014/main" val="2828654263"/>
                    </a:ext>
                  </a:extLst>
                </a:gridCol>
                <a:gridCol w="888666">
                  <a:extLst>
                    <a:ext uri="{9D8B030D-6E8A-4147-A177-3AD203B41FA5}">
                      <a16:colId xmlns:a16="http://schemas.microsoft.com/office/drawing/2014/main" val="825567154"/>
                    </a:ext>
                  </a:extLst>
                </a:gridCol>
                <a:gridCol w="964946">
                  <a:extLst>
                    <a:ext uri="{9D8B030D-6E8A-4147-A177-3AD203B41FA5}">
                      <a16:colId xmlns:a16="http://schemas.microsoft.com/office/drawing/2014/main" val="2146957492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575720801"/>
                    </a:ext>
                  </a:extLst>
                </a:gridCol>
                <a:gridCol w="876336">
                  <a:extLst>
                    <a:ext uri="{9D8B030D-6E8A-4147-A177-3AD203B41FA5}">
                      <a16:colId xmlns:a16="http://schemas.microsoft.com/office/drawing/2014/main" val="4081165759"/>
                    </a:ext>
                  </a:extLst>
                </a:gridCol>
                <a:gridCol w="496709">
                  <a:extLst>
                    <a:ext uri="{9D8B030D-6E8A-4147-A177-3AD203B41FA5}">
                      <a16:colId xmlns:a16="http://schemas.microsoft.com/office/drawing/2014/main" val="121350589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Central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/ DIS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Caregiver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Room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Proxy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Stand-alone / Networked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Audible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QR /SR /SI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806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@Device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@Room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@CS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@Mobile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ICU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DASm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Unknown / Out of Rm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84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65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9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 No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- 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12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- Ack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Paused?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08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room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14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27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 No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- 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45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7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19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1D90A-1D6B-EB42-A318-34FE0EDB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4B59F-956C-EF42-932E-3111373E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DASp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5637CC-14C9-EA4E-8238-8139F479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332006"/>
              </p:ext>
            </p:extLst>
          </p:nvPr>
        </p:nvGraphicFramePr>
        <p:xfrm>
          <a:off x="1715911" y="2040978"/>
          <a:ext cx="8839201" cy="347472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905195">
                  <a:extLst>
                    <a:ext uri="{9D8B030D-6E8A-4147-A177-3AD203B41FA5}">
                      <a16:colId xmlns:a16="http://schemas.microsoft.com/office/drawing/2014/main" val="2776386547"/>
                    </a:ext>
                  </a:extLst>
                </a:gridCol>
                <a:gridCol w="905195">
                  <a:extLst>
                    <a:ext uri="{9D8B030D-6E8A-4147-A177-3AD203B41FA5}">
                      <a16:colId xmlns:a16="http://schemas.microsoft.com/office/drawing/2014/main" val="1181491982"/>
                    </a:ext>
                  </a:extLst>
                </a:gridCol>
                <a:gridCol w="1110219">
                  <a:extLst>
                    <a:ext uri="{9D8B030D-6E8A-4147-A177-3AD203B41FA5}">
                      <a16:colId xmlns:a16="http://schemas.microsoft.com/office/drawing/2014/main" val="21576089"/>
                    </a:ext>
                  </a:extLst>
                </a:gridCol>
                <a:gridCol w="700173">
                  <a:extLst>
                    <a:ext uri="{9D8B030D-6E8A-4147-A177-3AD203B41FA5}">
                      <a16:colId xmlns:a16="http://schemas.microsoft.com/office/drawing/2014/main" val="3390012179"/>
                    </a:ext>
                  </a:extLst>
                </a:gridCol>
                <a:gridCol w="1114088">
                  <a:extLst>
                    <a:ext uri="{9D8B030D-6E8A-4147-A177-3AD203B41FA5}">
                      <a16:colId xmlns:a16="http://schemas.microsoft.com/office/drawing/2014/main" val="2828654263"/>
                    </a:ext>
                  </a:extLst>
                </a:gridCol>
                <a:gridCol w="901329">
                  <a:extLst>
                    <a:ext uri="{9D8B030D-6E8A-4147-A177-3AD203B41FA5}">
                      <a16:colId xmlns:a16="http://schemas.microsoft.com/office/drawing/2014/main" val="825567154"/>
                    </a:ext>
                  </a:extLst>
                </a:gridCol>
                <a:gridCol w="843623">
                  <a:extLst>
                    <a:ext uri="{9D8B030D-6E8A-4147-A177-3AD203B41FA5}">
                      <a16:colId xmlns:a16="http://schemas.microsoft.com/office/drawing/2014/main" val="2146957492"/>
                    </a:ext>
                  </a:extLst>
                </a:gridCol>
                <a:gridCol w="813665">
                  <a:extLst>
                    <a:ext uri="{9D8B030D-6E8A-4147-A177-3AD203B41FA5}">
                      <a16:colId xmlns:a16="http://schemas.microsoft.com/office/drawing/2014/main" val="575720801"/>
                    </a:ext>
                  </a:extLst>
                </a:gridCol>
                <a:gridCol w="1053377">
                  <a:extLst>
                    <a:ext uri="{9D8B030D-6E8A-4147-A177-3AD203B41FA5}">
                      <a16:colId xmlns:a16="http://schemas.microsoft.com/office/drawing/2014/main" val="4081165759"/>
                    </a:ext>
                  </a:extLst>
                </a:gridCol>
                <a:gridCol w="492337">
                  <a:extLst>
                    <a:ext uri="{9D8B030D-6E8A-4147-A177-3AD203B41FA5}">
                      <a16:colId xmlns:a16="http://schemas.microsoft.com/office/drawing/2014/main" val="121350589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Central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/ DIS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Caregiver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Room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Proxy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Stand-alone / Networked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Audible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QR /SR /SI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806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@Device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@Room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@CS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@Mobile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ICU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DASp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Unknown / Out of Rm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84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65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9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 No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12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- Ack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Paused?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08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room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14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27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 No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45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7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7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1D90A-1D6B-EB42-A318-34FE0EDB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4B59F-956C-EF42-932E-3111373E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DASm</a:t>
            </a:r>
            <a:r>
              <a:rPr lang="en-US" dirty="0"/>
              <a:t> &amp; </a:t>
            </a:r>
            <a:r>
              <a:rPr lang="en-US" dirty="0" err="1"/>
              <a:t>DASp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5637CC-14C9-EA4E-8238-8139F479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74649"/>
              </p:ext>
            </p:extLst>
          </p:nvPr>
        </p:nvGraphicFramePr>
        <p:xfrm>
          <a:off x="1715911" y="2040978"/>
          <a:ext cx="9180688" cy="347472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913240">
                  <a:extLst>
                    <a:ext uri="{9D8B030D-6E8A-4147-A177-3AD203B41FA5}">
                      <a16:colId xmlns:a16="http://schemas.microsoft.com/office/drawing/2014/main" val="2776386547"/>
                    </a:ext>
                  </a:extLst>
                </a:gridCol>
                <a:gridCol w="913240">
                  <a:extLst>
                    <a:ext uri="{9D8B030D-6E8A-4147-A177-3AD203B41FA5}">
                      <a16:colId xmlns:a16="http://schemas.microsoft.com/office/drawing/2014/main" val="1181491982"/>
                    </a:ext>
                  </a:extLst>
                </a:gridCol>
                <a:gridCol w="1120087">
                  <a:extLst>
                    <a:ext uri="{9D8B030D-6E8A-4147-A177-3AD203B41FA5}">
                      <a16:colId xmlns:a16="http://schemas.microsoft.com/office/drawing/2014/main" val="21576089"/>
                    </a:ext>
                  </a:extLst>
                </a:gridCol>
                <a:gridCol w="706396">
                  <a:extLst>
                    <a:ext uri="{9D8B030D-6E8A-4147-A177-3AD203B41FA5}">
                      <a16:colId xmlns:a16="http://schemas.microsoft.com/office/drawing/2014/main" val="3390012179"/>
                    </a:ext>
                  </a:extLst>
                </a:gridCol>
                <a:gridCol w="1123990">
                  <a:extLst>
                    <a:ext uri="{9D8B030D-6E8A-4147-A177-3AD203B41FA5}">
                      <a16:colId xmlns:a16="http://schemas.microsoft.com/office/drawing/2014/main" val="2828654263"/>
                    </a:ext>
                  </a:extLst>
                </a:gridCol>
                <a:gridCol w="909340">
                  <a:extLst>
                    <a:ext uri="{9D8B030D-6E8A-4147-A177-3AD203B41FA5}">
                      <a16:colId xmlns:a16="http://schemas.microsoft.com/office/drawing/2014/main" val="825567154"/>
                    </a:ext>
                  </a:extLst>
                </a:gridCol>
                <a:gridCol w="861970">
                  <a:extLst>
                    <a:ext uri="{9D8B030D-6E8A-4147-A177-3AD203B41FA5}">
                      <a16:colId xmlns:a16="http://schemas.microsoft.com/office/drawing/2014/main" val="2146957492"/>
                    </a:ext>
                  </a:extLst>
                </a:gridCol>
                <a:gridCol w="1078622">
                  <a:extLst>
                    <a:ext uri="{9D8B030D-6E8A-4147-A177-3AD203B41FA5}">
                      <a16:colId xmlns:a16="http://schemas.microsoft.com/office/drawing/2014/main" val="575720801"/>
                    </a:ext>
                  </a:extLst>
                </a:gridCol>
                <a:gridCol w="1045539">
                  <a:extLst>
                    <a:ext uri="{9D8B030D-6E8A-4147-A177-3AD203B41FA5}">
                      <a16:colId xmlns:a16="http://schemas.microsoft.com/office/drawing/2014/main" val="4081165759"/>
                    </a:ext>
                  </a:extLst>
                </a:gridCol>
                <a:gridCol w="508264">
                  <a:extLst>
                    <a:ext uri="{9D8B030D-6E8A-4147-A177-3AD203B41FA5}">
                      <a16:colId xmlns:a16="http://schemas.microsoft.com/office/drawing/2014/main" val="121350589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Central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/ DIS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Caregiver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Room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Proxy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Stand-alone / Networked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Audible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QR /SR /SI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806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@Device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@Room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@CS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@Mobile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ICU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DASm</a:t>
                      </a:r>
                      <a:r>
                        <a:rPr lang="en-US" sz="1200" dirty="0">
                          <a:effectLst/>
                        </a:rPr>
                        <a:t> &amp; </a:t>
                      </a:r>
                      <a:r>
                        <a:rPr lang="en-US" sz="1200" dirty="0" err="1">
                          <a:effectLst/>
                        </a:rPr>
                        <a:t>DASp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BF9000">
                            <a:shade val="30000"/>
                            <a:satMod val="115000"/>
                          </a:srgbClr>
                        </a:gs>
                        <a:gs pos="37000">
                          <a:srgbClr val="BF9000">
                            <a:shade val="67500"/>
                            <a:satMod val="115000"/>
                          </a:srgbClr>
                        </a:gs>
                        <a:gs pos="100000">
                          <a:srgbClr val="00B05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Unknown / Out of Rm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84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65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9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 No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- 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 No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- 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12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Paused?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Paused?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08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room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14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27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 No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 No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45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7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Paused?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58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4" y="18256"/>
            <a:ext cx="11643649" cy="1242134"/>
          </a:xfrm>
        </p:spPr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cDASm</a:t>
            </a:r>
            <a:r>
              <a:rPr lang="en-US" dirty="0"/>
              <a:t> and/or </a:t>
            </a:r>
            <a:r>
              <a:rPr lang="en-US" dirty="0" err="1"/>
              <a:t>cDASp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482866" y="1662142"/>
            <a:ext cx="1152332" cy="7807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cDASm</a:t>
            </a: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A662-A6F5-C44E-9B0C-BF7FCB08477C}"/>
              </a:ext>
            </a:extLst>
          </p:cNvPr>
          <p:cNvCxnSpPr>
            <a:cxnSpLocks/>
          </p:cNvCxnSpPr>
          <p:nvPr/>
        </p:nvCxnSpPr>
        <p:spPr>
          <a:xfrm>
            <a:off x="1091647" y="2973566"/>
            <a:ext cx="6652531" cy="17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</p:cNvCxnSpPr>
          <p:nvPr/>
        </p:nvCxnSpPr>
        <p:spPr>
          <a:xfrm flipV="1">
            <a:off x="1983357" y="2970349"/>
            <a:ext cx="0" cy="1574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059032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645941" y="2732489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F3998D4-3E16-C845-A4B3-CC6FE2EB897A}"/>
              </a:ext>
            </a:extLst>
          </p:cNvPr>
          <p:cNvCxnSpPr>
            <a:cxnSpLocks/>
          </p:cNvCxnSpPr>
          <p:nvPr/>
        </p:nvCxnSpPr>
        <p:spPr>
          <a:xfrm flipV="1">
            <a:off x="7175080" y="2979168"/>
            <a:ext cx="0" cy="1566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5687D2F-1CB7-1947-9F19-63EAE1F67357}"/>
              </a:ext>
            </a:extLst>
          </p:cNvPr>
          <p:cNvSpPr/>
          <p:nvPr/>
        </p:nvSpPr>
        <p:spPr>
          <a:xfrm>
            <a:off x="5595778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29027F3-AAED-1145-AA7B-33D4AF4BAD94}"/>
              </a:ext>
            </a:extLst>
          </p:cNvPr>
          <p:cNvSpPr txBox="1"/>
          <p:nvPr/>
        </p:nvSpPr>
        <p:spPr>
          <a:xfrm>
            <a:off x="6257370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EC7A63-88B4-A548-9A3B-3A124D1982A6}"/>
              </a:ext>
            </a:extLst>
          </p:cNvPr>
          <p:cNvSpPr/>
          <p:nvPr/>
        </p:nvSpPr>
        <p:spPr>
          <a:xfrm>
            <a:off x="5691223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DISr</a:t>
            </a:r>
            <a:r>
              <a:rPr lang="en-US" sz="1400" dirty="0"/>
              <a:t> / </a:t>
            </a:r>
            <a:br>
              <a:rPr lang="en-US" sz="1400" dirty="0"/>
            </a:br>
            <a:r>
              <a:rPr lang="en-US" sz="1400" dirty="0" err="1"/>
              <a:t>DASr</a:t>
            </a:r>
            <a:r>
              <a:rPr lang="en-US" sz="1400" dirty="0"/>
              <a:t> /</a:t>
            </a:r>
            <a:br>
              <a:rPr lang="en-US" sz="1400" dirty="0"/>
            </a:br>
            <a:r>
              <a:rPr lang="en-US" sz="1400" dirty="0" err="1"/>
              <a:t>cDASr</a:t>
            </a:r>
            <a:endParaRPr lang="en-US" sz="11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D151DE-4097-4D4D-B6F5-EA62E50B27EB}"/>
              </a:ext>
            </a:extLst>
          </p:cNvPr>
          <p:cNvSpPr/>
          <p:nvPr/>
        </p:nvSpPr>
        <p:spPr>
          <a:xfrm>
            <a:off x="6370049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217782D-5599-A946-8E51-BDD75A3FB518}"/>
              </a:ext>
            </a:extLst>
          </p:cNvPr>
          <p:cNvSpPr/>
          <p:nvPr/>
        </p:nvSpPr>
        <p:spPr>
          <a:xfrm>
            <a:off x="7001950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B16510D-2D90-2E41-9A79-12AC1AD2F351}"/>
              </a:ext>
            </a:extLst>
          </p:cNvPr>
          <p:cNvCxnSpPr>
            <a:cxnSpLocks/>
          </p:cNvCxnSpPr>
          <p:nvPr/>
        </p:nvCxnSpPr>
        <p:spPr>
          <a:xfrm>
            <a:off x="5768497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7C148EE-261B-2E4B-A6F8-74E44E50C43D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6635784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96176AB-9421-C241-B1C2-A2F2BF831B3F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7267685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EFFA709-D8A5-D44B-AE09-DF918000694F}"/>
              </a:ext>
            </a:extLst>
          </p:cNvPr>
          <p:cNvCxnSpPr>
            <a:cxnSpLocks/>
            <a:stCxn id="89" idx="2"/>
          </p:cNvCxnSpPr>
          <p:nvPr/>
        </p:nvCxnSpPr>
        <p:spPr>
          <a:xfrm flipH="1">
            <a:off x="6295572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6C9F6AC-B117-284C-883C-825DD3128DDF}"/>
              </a:ext>
            </a:extLst>
          </p:cNvPr>
          <p:cNvSpPr txBox="1"/>
          <p:nvPr/>
        </p:nvSpPr>
        <p:spPr>
          <a:xfrm>
            <a:off x="3303477" y="6031414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Some devices </a:t>
            </a:r>
            <a:r>
              <a:rPr lang="en-US" sz="1600" dirty="0" err="1"/>
              <a:t>NW’d</a:t>
            </a:r>
            <a:endParaRPr lang="en-US" sz="16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0E64F59-9BEF-444D-855F-057F29F99B7E}"/>
              </a:ext>
            </a:extLst>
          </p:cNvPr>
          <p:cNvSpPr txBox="1"/>
          <p:nvPr/>
        </p:nvSpPr>
        <p:spPr>
          <a:xfrm>
            <a:off x="5752194" y="6031414"/>
            <a:ext cx="1720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All devices </a:t>
            </a:r>
            <a:r>
              <a:rPr lang="en-US" sz="1600" dirty="0" err="1"/>
              <a:t>NW’d</a:t>
            </a:r>
            <a:endParaRPr lang="en-US" sz="16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BA3338-9178-ED40-AFB1-6FE1088D9A9B}"/>
              </a:ext>
            </a:extLst>
          </p:cNvPr>
          <p:cNvSpPr txBox="1"/>
          <p:nvPr/>
        </p:nvSpPr>
        <p:spPr>
          <a:xfrm>
            <a:off x="6346693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D04B3783-D381-F740-A73E-E72EAD13DCF2}"/>
              </a:ext>
            </a:extLst>
          </p:cNvPr>
          <p:cNvSpPr/>
          <p:nvPr/>
        </p:nvSpPr>
        <p:spPr>
          <a:xfrm>
            <a:off x="1050585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145EE-0371-6B48-B376-62BF79BBBE34}"/>
              </a:ext>
            </a:extLst>
          </p:cNvPr>
          <p:cNvSpPr txBox="1"/>
          <p:nvPr/>
        </p:nvSpPr>
        <p:spPr>
          <a:xfrm>
            <a:off x="2050852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6CF66FB-6E15-394D-9820-C3FCCCCDD393}"/>
              </a:ext>
            </a:extLst>
          </p:cNvPr>
          <p:cNvSpPr/>
          <p:nvPr/>
        </p:nvSpPr>
        <p:spPr>
          <a:xfrm>
            <a:off x="1169732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AE578E-2503-0D4A-8605-17E1C5972D8F}"/>
              </a:ext>
            </a:extLst>
          </p:cNvPr>
          <p:cNvSpPr/>
          <p:nvPr/>
        </p:nvSpPr>
        <p:spPr>
          <a:xfrm>
            <a:off x="1824856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75B95C4-96DA-C84C-957F-999267205599}"/>
              </a:ext>
            </a:extLst>
          </p:cNvPr>
          <p:cNvSpPr/>
          <p:nvPr/>
        </p:nvSpPr>
        <p:spPr>
          <a:xfrm>
            <a:off x="2456757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013D793-B7C7-CA4F-B14A-29AC82D0E68A}"/>
              </a:ext>
            </a:extLst>
          </p:cNvPr>
          <p:cNvCxnSpPr>
            <a:cxnSpLocks/>
          </p:cNvCxnSpPr>
          <p:nvPr/>
        </p:nvCxnSpPr>
        <p:spPr>
          <a:xfrm>
            <a:off x="1223304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C55FDBB-2C2F-AD48-A623-7BFEF0F6B9E4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2090591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EECA992-AA6B-F547-827E-83B1F813A8F0}"/>
              </a:ext>
            </a:extLst>
          </p:cNvPr>
          <p:cNvCxnSpPr>
            <a:cxnSpLocks/>
            <a:stCxn id="106" idx="0"/>
          </p:cNvCxnSpPr>
          <p:nvPr/>
        </p:nvCxnSpPr>
        <p:spPr>
          <a:xfrm flipV="1">
            <a:off x="2722492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F379A5-37B4-C84E-8FAF-3445A7442CE5}"/>
              </a:ext>
            </a:extLst>
          </p:cNvPr>
          <p:cNvCxnSpPr>
            <a:cxnSpLocks/>
          </p:cNvCxnSpPr>
          <p:nvPr/>
        </p:nvCxnSpPr>
        <p:spPr>
          <a:xfrm flipH="1">
            <a:off x="1637489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E25D17B-3705-7044-AE33-082C7B995102}"/>
              </a:ext>
            </a:extLst>
          </p:cNvPr>
          <p:cNvSpPr/>
          <p:nvPr/>
        </p:nvSpPr>
        <p:spPr>
          <a:xfrm>
            <a:off x="1353058" y="3811968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297450F-E52B-4045-8D64-698355876133}"/>
              </a:ext>
            </a:extLst>
          </p:cNvPr>
          <p:cNvSpPr txBox="1"/>
          <p:nvPr/>
        </p:nvSpPr>
        <p:spPr>
          <a:xfrm>
            <a:off x="1053651" y="6031414"/>
            <a:ext cx="1974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 Alert Aggregator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B8E364B-03F6-EB4E-B5E4-B82167EEF91E}"/>
              </a:ext>
            </a:extLst>
          </p:cNvPr>
          <p:cNvSpPr txBox="1"/>
          <p:nvPr/>
        </p:nvSpPr>
        <p:spPr>
          <a:xfrm>
            <a:off x="1766990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7024CB9-676F-6D4A-AEEA-B449C7C3BE22}"/>
              </a:ext>
            </a:extLst>
          </p:cNvPr>
          <p:cNvSpPr/>
          <p:nvPr/>
        </p:nvSpPr>
        <p:spPr>
          <a:xfrm>
            <a:off x="5737478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FB20E18-80DC-2748-B631-404E6E8FD5DA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6003213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69F684F-8710-D343-8D79-AD13E374F217}"/>
              </a:ext>
            </a:extLst>
          </p:cNvPr>
          <p:cNvCxnSpPr>
            <a:cxnSpLocks/>
          </p:cNvCxnSpPr>
          <p:nvPr/>
        </p:nvCxnSpPr>
        <p:spPr>
          <a:xfrm flipV="1">
            <a:off x="4936069" y="2979168"/>
            <a:ext cx="0" cy="1566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6B4EDFF7-5045-AD41-8DAE-1CD9C112D50B}"/>
              </a:ext>
            </a:extLst>
          </p:cNvPr>
          <p:cNvSpPr/>
          <p:nvPr/>
        </p:nvSpPr>
        <p:spPr>
          <a:xfrm>
            <a:off x="3334189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6D53CDA-0BC6-744F-91A0-A28EE812527C}"/>
              </a:ext>
            </a:extLst>
          </p:cNvPr>
          <p:cNvSpPr txBox="1"/>
          <p:nvPr/>
        </p:nvSpPr>
        <p:spPr>
          <a:xfrm>
            <a:off x="3995781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914150B-8775-C543-8F24-02D1041E8BF8}"/>
              </a:ext>
            </a:extLst>
          </p:cNvPr>
          <p:cNvSpPr/>
          <p:nvPr/>
        </p:nvSpPr>
        <p:spPr>
          <a:xfrm>
            <a:off x="3429634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DISr</a:t>
            </a:r>
            <a:r>
              <a:rPr lang="en-US" sz="1400" dirty="0"/>
              <a:t> / </a:t>
            </a:r>
            <a:br>
              <a:rPr lang="en-US" sz="1400" dirty="0"/>
            </a:br>
            <a:r>
              <a:rPr lang="en-US" sz="1400" dirty="0" err="1"/>
              <a:t>DASr</a:t>
            </a:r>
            <a:r>
              <a:rPr lang="en-US" sz="1400" dirty="0"/>
              <a:t> /</a:t>
            </a:r>
            <a:br>
              <a:rPr lang="en-US" sz="1400" dirty="0"/>
            </a:br>
            <a:r>
              <a:rPr lang="en-US" sz="1400" dirty="0" err="1"/>
              <a:t>cDASr</a:t>
            </a:r>
            <a:endParaRPr lang="en-US" sz="11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C55F9C9-EE18-514A-B8EA-149B21CF43F5}"/>
              </a:ext>
            </a:extLst>
          </p:cNvPr>
          <p:cNvSpPr/>
          <p:nvPr/>
        </p:nvSpPr>
        <p:spPr>
          <a:xfrm>
            <a:off x="4108460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297822-5E0D-4A45-9A4E-1DC4BE7837CC}"/>
              </a:ext>
            </a:extLst>
          </p:cNvPr>
          <p:cNvSpPr/>
          <p:nvPr/>
        </p:nvSpPr>
        <p:spPr>
          <a:xfrm>
            <a:off x="4740361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3C6BC9-FBEE-7E4B-A18A-9FEE87413D5C}"/>
              </a:ext>
            </a:extLst>
          </p:cNvPr>
          <p:cNvCxnSpPr>
            <a:cxnSpLocks/>
          </p:cNvCxnSpPr>
          <p:nvPr/>
        </p:nvCxnSpPr>
        <p:spPr>
          <a:xfrm>
            <a:off x="3506908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5A863AF-4C73-FD48-8836-B553FD4EFB74}"/>
              </a:ext>
            </a:extLst>
          </p:cNvPr>
          <p:cNvCxnSpPr>
            <a:cxnSpLocks/>
            <a:endCxn id="136" idx="0"/>
          </p:cNvCxnSpPr>
          <p:nvPr/>
        </p:nvCxnSpPr>
        <p:spPr>
          <a:xfrm>
            <a:off x="4374195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40D5AA0-1557-8A42-9651-757453CB3158}"/>
              </a:ext>
            </a:extLst>
          </p:cNvPr>
          <p:cNvCxnSpPr>
            <a:cxnSpLocks/>
            <a:stCxn id="144" idx="0"/>
          </p:cNvCxnSpPr>
          <p:nvPr/>
        </p:nvCxnSpPr>
        <p:spPr>
          <a:xfrm flipV="1">
            <a:off x="5006096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6315320-DC74-7F4A-BD7D-6E742EE176D0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4033983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2F35D29-31CC-BB48-B875-2C62D7DEB16C}"/>
              </a:ext>
            </a:extLst>
          </p:cNvPr>
          <p:cNvSpPr txBox="1"/>
          <p:nvPr/>
        </p:nvSpPr>
        <p:spPr>
          <a:xfrm>
            <a:off x="4085104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FCA8C9B-09D8-E84E-B923-B67A044D04F5}"/>
              </a:ext>
            </a:extLst>
          </p:cNvPr>
          <p:cNvSpPr/>
          <p:nvPr/>
        </p:nvSpPr>
        <p:spPr>
          <a:xfrm>
            <a:off x="3429634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5FB9558-78BF-994C-B316-0E41BA50BE0C}"/>
              </a:ext>
            </a:extLst>
          </p:cNvPr>
          <p:cNvGrpSpPr/>
          <p:nvPr/>
        </p:nvGrpSpPr>
        <p:grpSpPr>
          <a:xfrm>
            <a:off x="6686974" y="1783867"/>
            <a:ext cx="506301" cy="634577"/>
            <a:chOff x="9405856" y="1450148"/>
            <a:chExt cx="1072444" cy="134415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0B1EACA-E98F-4E49-BB9D-BE3F85024007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E9BAD12-893C-8244-8EED-EB277B6E4D71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1BB157F-9A14-A44D-B398-1A0943DBAA16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717F73F-F270-864E-92BF-0F855659596E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EF82DCF8-D668-094A-9A1C-6D222A6871E2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7BF6D4E-3676-5F43-8730-C23A55F4743B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27AB60D-D702-4B4C-9B01-D2D4DE5AD5DD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DCC2BFFC-AE25-CD45-B5C1-BF057D3CCD3B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DE526A3-8941-8247-ACBD-6A57D4AFBEA9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27F5DED-1B3C-CE41-9671-38D11916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929" y="1849004"/>
            <a:ext cx="217646" cy="21764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EB288F-6C01-A54F-B683-102CB4BFBEB1}"/>
              </a:ext>
            </a:extLst>
          </p:cNvPr>
          <p:cNvCxnSpPr/>
          <p:nvPr/>
        </p:nvCxnSpPr>
        <p:spPr>
          <a:xfrm>
            <a:off x="6101687" y="2051530"/>
            <a:ext cx="49178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A61F7AA-F86A-8542-AB3A-1787DD534DB7}"/>
              </a:ext>
            </a:extLst>
          </p:cNvPr>
          <p:cNvSpPr/>
          <p:nvPr/>
        </p:nvSpPr>
        <p:spPr>
          <a:xfrm>
            <a:off x="4850881" y="1662142"/>
            <a:ext cx="1152332" cy="78070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cDASp</a:t>
            </a:r>
            <a:endParaRPr lang="en-US" sz="12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6321682-56A5-2440-B91E-891087119554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5427047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8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1D90A-1D6B-EB42-A318-34FE0EDB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4B59F-956C-EF42-932E-3111373E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cDASm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5637CC-14C9-EA4E-8238-8139F479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9691"/>
              </p:ext>
            </p:extLst>
          </p:nvPr>
        </p:nvGraphicFramePr>
        <p:xfrm>
          <a:off x="1715911" y="2040978"/>
          <a:ext cx="8715020" cy="384048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892478">
                  <a:extLst>
                    <a:ext uri="{9D8B030D-6E8A-4147-A177-3AD203B41FA5}">
                      <a16:colId xmlns:a16="http://schemas.microsoft.com/office/drawing/2014/main" val="2776386547"/>
                    </a:ext>
                  </a:extLst>
                </a:gridCol>
                <a:gridCol w="892478">
                  <a:extLst>
                    <a:ext uri="{9D8B030D-6E8A-4147-A177-3AD203B41FA5}">
                      <a16:colId xmlns:a16="http://schemas.microsoft.com/office/drawing/2014/main" val="1181491982"/>
                    </a:ext>
                  </a:extLst>
                </a:gridCol>
                <a:gridCol w="1094622">
                  <a:extLst>
                    <a:ext uri="{9D8B030D-6E8A-4147-A177-3AD203B41FA5}">
                      <a16:colId xmlns:a16="http://schemas.microsoft.com/office/drawing/2014/main" val="21576089"/>
                    </a:ext>
                  </a:extLst>
                </a:gridCol>
                <a:gridCol w="690336">
                  <a:extLst>
                    <a:ext uri="{9D8B030D-6E8A-4147-A177-3AD203B41FA5}">
                      <a16:colId xmlns:a16="http://schemas.microsoft.com/office/drawing/2014/main" val="3390012179"/>
                    </a:ext>
                  </a:extLst>
                </a:gridCol>
                <a:gridCol w="1098436">
                  <a:extLst>
                    <a:ext uri="{9D8B030D-6E8A-4147-A177-3AD203B41FA5}">
                      <a16:colId xmlns:a16="http://schemas.microsoft.com/office/drawing/2014/main" val="2828654263"/>
                    </a:ext>
                  </a:extLst>
                </a:gridCol>
                <a:gridCol w="888666">
                  <a:extLst>
                    <a:ext uri="{9D8B030D-6E8A-4147-A177-3AD203B41FA5}">
                      <a16:colId xmlns:a16="http://schemas.microsoft.com/office/drawing/2014/main" val="825567154"/>
                    </a:ext>
                  </a:extLst>
                </a:gridCol>
                <a:gridCol w="964946">
                  <a:extLst>
                    <a:ext uri="{9D8B030D-6E8A-4147-A177-3AD203B41FA5}">
                      <a16:colId xmlns:a16="http://schemas.microsoft.com/office/drawing/2014/main" val="2146957492"/>
                    </a:ext>
                  </a:extLst>
                </a:gridCol>
                <a:gridCol w="820013">
                  <a:extLst>
                    <a:ext uri="{9D8B030D-6E8A-4147-A177-3AD203B41FA5}">
                      <a16:colId xmlns:a16="http://schemas.microsoft.com/office/drawing/2014/main" val="575720801"/>
                    </a:ext>
                  </a:extLst>
                </a:gridCol>
                <a:gridCol w="758989">
                  <a:extLst>
                    <a:ext uri="{9D8B030D-6E8A-4147-A177-3AD203B41FA5}">
                      <a16:colId xmlns:a16="http://schemas.microsoft.com/office/drawing/2014/main" val="4081165759"/>
                    </a:ext>
                  </a:extLst>
                </a:gridCol>
                <a:gridCol w="614056">
                  <a:extLst>
                    <a:ext uri="{9D8B030D-6E8A-4147-A177-3AD203B41FA5}">
                      <a16:colId xmlns:a16="http://schemas.microsoft.com/office/drawing/2014/main" val="121350589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Central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/ DIS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Caregiver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Room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Proxy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Stand-alone / Networked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Audible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QR /SR /SI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806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@Device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@Room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@CS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@Mobile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ICU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cDASm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Unknown / Out of Rm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– No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NW - 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84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65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9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 No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- 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12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- Ack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08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room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14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27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 No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- 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45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7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98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1D90A-1D6B-EB42-A318-34FE0EDB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4B59F-956C-EF42-932E-3111373E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cDASp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5637CC-14C9-EA4E-8238-8139F479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7964"/>
              </p:ext>
            </p:extLst>
          </p:nvPr>
        </p:nvGraphicFramePr>
        <p:xfrm>
          <a:off x="1873956" y="2040978"/>
          <a:ext cx="8839200" cy="347472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905195">
                  <a:extLst>
                    <a:ext uri="{9D8B030D-6E8A-4147-A177-3AD203B41FA5}">
                      <a16:colId xmlns:a16="http://schemas.microsoft.com/office/drawing/2014/main" val="2776386547"/>
                    </a:ext>
                  </a:extLst>
                </a:gridCol>
                <a:gridCol w="905195">
                  <a:extLst>
                    <a:ext uri="{9D8B030D-6E8A-4147-A177-3AD203B41FA5}">
                      <a16:colId xmlns:a16="http://schemas.microsoft.com/office/drawing/2014/main" val="1181491982"/>
                    </a:ext>
                  </a:extLst>
                </a:gridCol>
                <a:gridCol w="1110219">
                  <a:extLst>
                    <a:ext uri="{9D8B030D-6E8A-4147-A177-3AD203B41FA5}">
                      <a16:colId xmlns:a16="http://schemas.microsoft.com/office/drawing/2014/main" val="21576089"/>
                    </a:ext>
                  </a:extLst>
                </a:gridCol>
                <a:gridCol w="700173">
                  <a:extLst>
                    <a:ext uri="{9D8B030D-6E8A-4147-A177-3AD203B41FA5}">
                      <a16:colId xmlns:a16="http://schemas.microsoft.com/office/drawing/2014/main" val="3390012179"/>
                    </a:ext>
                  </a:extLst>
                </a:gridCol>
                <a:gridCol w="1114087">
                  <a:extLst>
                    <a:ext uri="{9D8B030D-6E8A-4147-A177-3AD203B41FA5}">
                      <a16:colId xmlns:a16="http://schemas.microsoft.com/office/drawing/2014/main" val="2828654263"/>
                    </a:ext>
                  </a:extLst>
                </a:gridCol>
                <a:gridCol w="901328">
                  <a:extLst>
                    <a:ext uri="{9D8B030D-6E8A-4147-A177-3AD203B41FA5}">
                      <a16:colId xmlns:a16="http://schemas.microsoft.com/office/drawing/2014/main" val="825567154"/>
                    </a:ext>
                  </a:extLst>
                </a:gridCol>
                <a:gridCol w="861096">
                  <a:extLst>
                    <a:ext uri="{9D8B030D-6E8A-4147-A177-3AD203B41FA5}">
                      <a16:colId xmlns:a16="http://schemas.microsoft.com/office/drawing/2014/main" val="2146957492"/>
                    </a:ext>
                  </a:extLst>
                </a:gridCol>
                <a:gridCol w="775907">
                  <a:extLst>
                    <a:ext uri="{9D8B030D-6E8A-4147-A177-3AD203B41FA5}">
                      <a16:colId xmlns:a16="http://schemas.microsoft.com/office/drawing/2014/main" val="575720801"/>
                    </a:ext>
                  </a:extLst>
                </a:gridCol>
                <a:gridCol w="1069288">
                  <a:extLst>
                    <a:ext uri="{9D8B030D-6E8A-4147-A177-3AD203B41FA5}">
                      <a16:colId xmlns:a16="http://schemas.microsoft.com/office/drawing/2014/main" val="4081165759"/>
                    </a:ext>
                  </a:extLst>
                </a:gridCol>
                <a:gridCol w="496712">
                  <a:extLst>
                    <a:ext uri="{9D8B030D-6E8A-4147-A177-3AD203B41FA5}">
                      <a16:colId xmlns:a16="http://schemas.microsoft.com/office/drawing/2014/main" val="121350589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Central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/ DIS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Caregiver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Room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Proxy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Stand-alone / Networked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Audible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QR /SR /SI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806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@Device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@Room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@CS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@Mobile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ICU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cDASp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Unknown / Out of Rm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– 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84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65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9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 No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- 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12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- Ack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08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room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14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27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 No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45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7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98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D194-7998-4B46-9CC3-4F9EAB28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Defns</a:t>
            </a:r>
            <a:r>
              <a:rPr lang="en-US" dirty="0"/>
              <a:t>. From 60601-1-8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D8F8D-1520-9144-8DB6-A09F6FC5D2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C0EF20-1D51-2E4D-9948-0EF179540BCB}"/>
              </a:ext>
            </a:extLst>
          </p:cNvPr>
          <p:cNvSpPr/>
          <p:nvPr/>
        </p:nvSpPr>
        <p:spPr>
          <a:xfrm>
            <a:off x="44012" y="1326011"/>
            <a:ext cx="1214798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indent="22860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 - * DISTRIBUTED ALARM SYSTEM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ALARM SYSTEM that involves more than one item of equipment in a ME SYSTEM intended for delivery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ALARM CONDITIONS with technical confirmation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 1 The parts of a DISTRIBUTED ALARM SYSTEM can be widely separated in distance.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 2 A DISTRIBUTED ALARM SYSTEM is intended to notify OPERATORS of the existence of an ALARM CONDITION.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 3 For the purposes of this document, technical confirmation means that each element of a DISTRIBUTED ALARM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confirms or guarantees the successful delivery of the ALARM CONDITION to the next element or appropriate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could be: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Traditional Central Station w/o alarm acknowledge;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CDAS - DISTRIBUTED ALARM SYSTEM WITH OPERATOR CONFIRMATION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DISTRIBUTED ALARM SYSTEM that includes the capability to receive an OPERATOR response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could be: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Traditional Central Station; Bed to Bed alarm feature supporting alarm acknowledge; Caregiver worn device supporting alarm acknowledge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53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1D90A-1D6B-EB42-A318-34FE0EDB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4B59F-956C-EF42-932E-3111373E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Multi-Patient Alert Aggregator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cDASm</a:t>
            </a:r>
            <a:r>
              <a:rPr lang="en-US" dirty="0"/>
              <a:t> &amp; </a:t>
            </a:r>
            <a:r>
              <a:rPr lang="en-US" dirty="0" err="1"/>
              <a:t>cDASp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5637CC-14C9-EA4E-8238-8139F479A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381113"/>
              </p:ext>
            </p:extLst>
          </p:nvPr>
        </p:nvGraphicFramePr>
        <p:xfrm>
          <a:off x="1885244" y="2040978"/>
          <a:ext cx="9313335" cy="347472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953750">
                  <a:extLst>
                    <a:ext uri="{9D8B030D-6E8A-4147-A177-3AD203B41FA5}">
                      <a16:colId xmlns:a16="http://schemas.microsoft.com/office/drawing/2014/main" val="2776386547"/>
                    </a:ext>
                  </a:extLst>
                </a:gridCol>
                <a:gridCol w="953750">
                  <a:extLst>
                    <a:ext uri="{9D8B030D-6E8A-4147-A177-3AD203B41FA5}">
                      <a16:colId xmlns:a16="http://schemas.microsoft.com/office/drawing/2014/main" val="1181491982"/>
                    </a:ext>
                  </a:extLst>
                </a:gridCol>
                <a:gridCol w="1169772">
                  <a:extLst>
                    <a:ext uri="{9D8B030D-6E8A-4147-A177-3AD203B41FA5}">
                      <a16:colId xmlns:a16="http://schemas.microsoft.com/office/drawing/2014/main" val="21576089"/>
                    </a:ext>
                  </a:extLst>
                </a:gridCol>
                <a:gridCol w="737729">
                  <a:extLst>
                    <a:ext uri="{9D8B030D-6E8A-4147-A177-3AD203B41FA5}">
                      <a16:colId xmlns:a16="http://schemas.microsoft.com/office/drawing/2014/main" val="3390012179"/>
                    </a:ext>
                  </a:extLst>
                </a:gridCol>
                <a:gridCol w="1173846">
                  <a:extLst>
                    <a:ext uri="{9D8B030D-6E8A-4147-A177-3AD203B41FA5}">
                      <a16:colId xmlns:a16="http://schemas.microsoft.com/office/drawing/2014/main" val="2828654263"/>
                    </a:ext>
                  </a:extLst>
                </a:gridCol>
                <a:gridCol w="949675">
                  <a:extLst>
                    <a:ext uri="{9D8B030D-6E8A-4147-A177-3AD203B41FA5}">
                      <a16:colId xmlns:a16="http://schemas.microsoft.com/office/drawing/2014/main" val="825567154"/>
                    </a:ext>
                  </a:extLst>
                </a:gridCol>
                <a:gridCol w="758708">
                  <a:extLst>
                    <a:ext uri="{9D8B030D-6E8A-4147-A177-3AD203B41FA5}">
                      <a16:colId xmlns:a16="http://schemas.microsoft.com/office/drawing/2014/main" val="2146957492"/>
                    </a:ext>
                  </a:extLst>
                </a:gridCol>
                <a:gridCol w="1046948">
                  <a:extLst>
                    <a:ext uri="{9D8B030D-6E8A-4147-A177-3AD203B41FA5}">
                      <a16:colId xmlns:a16="http://schemas.microsoft.com/office/drawing/2014/main" val="575720801"/>
                    </a:ext>
                  </a:extLst>
                </a:gridCol>
                <a:gridCol w="1140178">
                  <a:extLst>
                    <a:ext uri="{9D8B030D-6E8A-4147-A177-3AD203B41FA5}">
                      <a16:colId xmlns:a16="http://schemas.microsoft.com/office/drawing/2014/main" val="4081165759"/>
                    </a:ext>
                  </a:extLst>
                </a:gridCol>
                <a:gridCol w="428979">
                  <a:extLst>
                    <a:ext uri="{9D8B030D-6E8A-4147-A177-3AD203B41FA5}">
                      <a16:colId xmlns:a16="http://schemas.microsoft.com/office/drawing/2014/main" val="121350589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Central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/ DIS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Caregiver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Room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DAS Proxy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Stand-alone / Networked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Audible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QR /SR /SI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806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@Device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@Room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@CS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@Mobile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42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ICU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cDASm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&amp;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cDASp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BF9000">
                            <a:shade val="30000"/>
                            <a:satMod val="115000"/>
                          </a:srgbClr>
                        </a:gs>
                        <a:gs pos="37000">
                          <a:srgbClr val="BF9000">
                            <a:shade val="67500"/>
                            <a:satMod val="115000"/>
                          </a:srgbClr>
                        </a:gs>
                        <a:gs pos="100000">
                          <a:srgbClr val="00B050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Unknown / Out of Rm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– No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NW – 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– 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84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65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89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 No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- 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 No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- 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12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ACM AR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7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SDC NW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108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room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– No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NW - 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– No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14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27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-Yes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NW – 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 No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 No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045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Paused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Paused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67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 - Ack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47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02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2D4C0-60CC-F540-91B2-99083D5945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36348-86FB-0E4F-8339-27BD7D8A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3010-5ED6-3A4A-AB79-04492DD5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2B0D0-12C1-7F47-8207-CC95D0B72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5588" y="2968988"/>
            <a:ext cx="9896187" cy="1495435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Typical Alert Distribution System network topology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F977-BE83-5A41-A034-C6A807AA6F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5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34753C62-7447-934A-AD3C-E1846BAA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91" y="2070064"/>
            <a:ext cx="419229" cy="419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2020</a:t>
            </a:r>
            <a:br>
              <a:rPr lang="en-US" dirty="0"/>
            </a:br>
            <a:r>
              <a:rPr lang="en-US" dirty="0"/>
              <a:t> - Typical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020103" y="1756271"/>
            <a:ext cx="1082780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Monitor Central Station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6683735" y="1756270"/>
            <a:ext cx="1288089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30108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E72386B-1A15-374F-9913-C9FAEBFA1570}"/>
              </a:ext>
            </a:extLst>
          </p:cNvPr>
          <p:cNvSpPr txBox="1"/>
          <p:nvPr/>
        </p:nvSpPr>
        <p:spPr>
          <a:xfrm>
            <a:off x="1226117" y="3258078"/>
            <a:ext cx="611557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Room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A662-A6F5-C44E-9B0C-BF7FCB08477C}"/>
              </a:ext>
            </a:extLst>
          </p:cNvPr>
          <p:cNvCxnSpPr>
            <a:cxnSpLocks/>
          </p:cNvCxnSpPr>
          <p:nvPr/>
        </p:nvCxnSpPr>
        <p:spPr>
          <a:xfrm flipV="1">
            <a:off x="1226117" y="3108035"/>
            <a:ext cx="580191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</p:cNvCxnSpPr>
          <p:nvPr/>
        </p:nvCxnSpPr>
        <p:spPr>
          <a:xfrm flipV="1">
            <a:off x="2150760" y="3104819"/>
            <a:ext cx="1932" cy="481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2561493" y="2536973"/>
            <a:ext cx="0" cy="5677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457683" y="2866959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Proprietary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8705089" y="2238350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687707" y="3586775"/>
            <a:ext cx="990091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Bedside Monitor</a:t>
            </a:r>
            <a:endParaRPr lang="en-US" sz="11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985253"/>
            <a:ext cx="531469" cy="468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35627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985253"/>
            <a:ext cx="531469" cy="4684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613F0-91BB-414B-A4D6-868A5E4134D0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2180165" y="4475963"/>
            <a:ext cx="4508" cy="8803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BAADB8-C208-AC49-93D6-1F21F6315883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2816574" y="2934263"/>
            <a:ext cx="0" cy="205099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25458-56A4-4649-9E37-666848E060DE}"/>
              </a:ext>
            </a:extLst>
          </p:cNvPr>
          <p:cNvSpPr/>
          <p:nvPr/>
        </p:nvSpPr>
        <p:spPr>
          <a:xfrm>
            <a:off x="4321699" y="1756271"/>
            <a:ext cx="1038828" cy="7807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Central Station</a:t>
            </a:r>
            <a:endParaRPr lang="en-U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D6A8DA-5D19-0340-A10C-8A61D4D81392}"/>
              </a:ext>
            </a:extLst>
          </p:cNvPr>
          <p:cNvCxnSpPr>
            <a:cxnSpLocks/>
          </p:cNvCxnSpPr>
          <p:nvPr/>
        </p:nvCxnSpPr>
        <p:spPr>
          <a:xfrm>
            <a:off x="2677798" y="2934263"/>
            <a:ext cx="5062366" cy="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1301B2F-EED4-B942-AADE-441BBE1D68EE}"/>
              </a:ext>
            </a:extLst>
          </p:cNvPr>
          <p:cNvSpPr/>
          <p:nvPr/>
        </p:nvSpPr>
        <p:spPr>
          <a:xfrm>
            <a:off x="3474459" y="330108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BAFBF0-93C9-5E4B-979B-C8FFAAD2BD8F}"/>
              </a:ext>
            </a:extLst>
          </p:cNvPr>
          <p:cNvSpPr txBox="1"/>
          <p:nvPr/>
        </p:nvSpPr>
        <p:spPr>
          <a:xfrm>
            <a:off x="3555909" y="3258078"/>
            <a:ext cx="611557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Room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FE3E3AB-DC40-5345-84CB-05B4D98F8A10}"/>
              </a:ext>
            </a:extLst>
          </p:cNvPr>
          <p:cNvCxnSpPr>
            <a:cxnSpLocks/>
          </p:cNvCxnSpPr>
          <p:nvPr/>
        </p:nvCxnSpPr>
        <p:spPr>
          <a:xfrm flipV="1">
            <a:off x="4480552" y="3104819"/>
            <a:ext cx="1932" cy="481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78A2155-CBF5-E843-9444-8F604D4802FC}"/>
              </a:ext>
            </a:extLst>
          </p:cNvPr>
          <p:cNvSpPr/>
          <p:nvPr/>
        </p:nvSpPr>
        <p:spPr>
          <a:xfrm>
            <a:off x="4017499" y="3586775"/>
            <a:ext cx="990091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Bedside Monitor</a:t>
            </a:r>
            <a:endParaRPr lang="en-US" sz="11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C3BE96-ECE3-BA48-8FDB-8D832C58A6B4}"/>
              </a:ext>
            </a:extLst>
          </p:cNvPr>
          <p:cNvSpPr/>
          <p:nvPr/>
        </p:nvSpPr>
        <p:spPr>
          <a:xfrm>
            <a:off x="3593606" y="4985253"/>
            <a:ext cx="531469" cy="468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515F69B-BE6C-4947-BCB6-7AF62D2C40F7}"/>
              </a:ext>
            </a:extLst>
          </p:cNvPr>
          <p:cNvSpPr/>
          <p:nvPr/>
        </p:nvSpPr>
        <p:spPr>
          <a:xfrm>
            <a:off x="4248730" y="535627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7D368EC-4176-4644-ACA9-06F4A3AA10F5}"/>
              </a:ext>
            </a:extLst>
          </p:cNvPr>
          <p:cNvSpPr/>
          <p:nvPr/>
        </p:nvSpPr>
        <p:spPr>
          <a:xfrm>
            <a:off x="4880631" y="4985253"/>
            <a:ext cx="531469" cy="4684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B86C0A-1EEE-4C48-95FA-7A302DB58637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4509957" y="4475963"/>
            <a:ext cx="4508" cy="8803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A5C42C9-9AB2-504A-9EEA-73F63CD5A475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5146366" y="2934263"/>
            <a:ext cx="0" cy="205099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5D6BAC5-2C15-8B4B-8C31-FE9B54809AA0}"/>
              </a:ext>
            </a:extLst>
          </p:cNvPr>
          <p:cNvSpPr/>
          <p:nvPr/>
        </p:nvSpPr>
        <p:spPr>
          <a:xfrm>
            <a:off x="5722295" y="330108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3116D-2C1D-414F-A00B-1835E0A0F1EE}"/>
              </a:ext>
            </a:extLst>
          </p:cNvPr>
          <p:cNvSpPr txBox="1"/>
          <p:nvPr/>
        </p:nvSpPr>
        <p:spPr>
          <a:xfrm>
            <a:off x="5803745" y="3258078"/>
            <a:ext cx="611557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Room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89538ED-30A9-9A4A-8C55-D9CEAEF1A9FA}"/>
              </a:ext>
            </a:extLst>
          </p:cNvPr>
          <p:cNvCxnSpPr>
            <a:cxnSpLocks/>
          </p:cNvCxnSpPr>
          <p:nvPr/>
        </p:nvCxnSpPr>
        <p:spPr>
          <a:xfrm flipV="1">
            <a:off x="6728388" y="3104819"/>
            <a:ext cx="1932" cy="481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E7F2321-9648-D742-AD09-4BC4FF1FBE78}"/>
              </a:ext>
            </a:extLst>
          </p:cNvPr>
          <p:cNvSpPr/>
          <p:nvPr/>
        </p:nvSpPr>
        <p:spPr>
          <a:xfrm>
            <a:off x="6265335" y="3586775"/>
            <a:ext cx="990091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Bedside Monitor</a:t>
            </a:r>
            <a:endParaRPr lang="en-US" sz="11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A2E04AD-5D78-C847-8E18-8FECAA7A8D72}"/>
              </a:ext>
            </a:extLst>
          </p:cNvPr>
          <p:cNvSpPr/>
          <p:nvPr/>
        </p:nvSpPr>
        <p:spPr>
          <a:xfrm>
            <a:off x="5841442" y="4985253"/>
            <a:ext cx="531469" cy="468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C147F47-1A20-5C47-B146-D08939F3BEED}"/>
              </a:ext>
            </a:extLst>
          </p:cNvPr>
          <p:cNvSpPr/>
          <p:nvPr/>
        </p:nvSpPr>
        <p:spPr>
          <a:xfrm>
            <a:off x="6496566" y="535627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45FF0DE-D50A-F946-B1DB-451367A8873E}"/>
              </a:ext>
            </a:extLst>
          </p:cNvPr>
          <p:cNvSpPr/>
          <p:nvPr/>
        </p:nvSpPr>
        <p:spPr>
          <a:xfrm>
            <a:off x="7128467" y="4985253"/>
            <a:ext cx="531469" cy="4684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281FFC4-8204-064B-A341-9E9C62C07E71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6757793" y="4475963"/>
            <a:ext cx="4508" cy="8803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3D0F6A9-E4B2-444D-9E10-DCB5AC3D7A6A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7394202" y="2934263"/>
            <a:ext cx="0" cy="205099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E7BEC-DD2C-4D49-92FF-A242D1F00496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841113" y="2536973"/>
            <a:ext cx="0" cy="39729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0D0756-4647-7445-B034-212ED316379C}"/>
              </a:ext>
            </a:extLst>
          </p:cNvPr>
          <p:cNvSpPr/>
          <p:nvPr/>
        </p:nvSpPr>
        <p:spPr>
          <a:xfrm>
            <a:off x="3210704" y="1756271"/>
            <a:ext cx="87666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Monitor GW</a:t>
            </a:r>
            <a:endParaRPr lang="en-US" sz="1200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355686-76BE-134B-B79A-E6033356FF71}"/>
              </a:ext>
            </a:extLst>
          </p:cNvPr>
          <p:cNvCxnSpPr>
            <a:cxnSpLocks/>
          </p:cNvCxnSpPr>
          <p:nvPr/>
        </p:nvCxnSpPr>
        <p:spPr>
          <a:xfrm>
            <a:off x="3796952" y="2536973"/>
            <a:ext cx="0" cy="184891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5D62AA3-CF84-584E-A5CB-2E542B9D1834}"/>
              </a:ext>
            </a:extLst>
          </p:cNvPr>
          <p:cNvSpPr/>
          <p:nvPr/>
        </p:nvSpPr>
        <p:spPr>
          <a:xfrm>
            <a:off x="5481083" y="1756271"/>
            <a:ext cx="830774" cy="7807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GW</a:t>
            </a:r>
            <a:endParaRPr lang="en-US" sz="12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9F29AF-D251-EE40-BAD1-6134A4061182}"/>
              </a:ext>
            </a:extLst>
          </p:cNvPr>
          <p:cNvCxnSpPr>
            <a:cxnSpLocks/>
          </p:cNvCxnSpPr>
          <p:nvPr/>
        </p:nvCxnSpPr>
        <p:spPr>
          <a:xfrm>
            <a:off x="3448477" y="2734967"/>
            <a:ext cx="478146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2366D4-3295-2C43-947F-29B3460F6343}"/>
              </a:ext>
            </a:extLst>
          </p:cNvPr>
          <p:cNvCxnSpPr>
            <a:cxnSpLocks/>
          </p:cNvCxnSpPr>
          <p:nvPr/>
        </p:nvCxnSpPr>
        <p:spPr>
          <a:xfrm>
            <a:off x="6017493" y="2536973"/>
            <a:ext cx="0" cy="184891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81C2853-EF06-0342-9576-7F4D87F18B5E}"/>
              </a:ext>
            </a:extLst>
          </p:cNvPr>
          <p:cNvCxnSpPr>
            <a:cxnSpLocks/>
          </p:cNvCxnSpPr>
          <p:nvPr/>
        </p:nvCxnSpPr>
        <p:spPr>
          <a:xfrm>
            <a:off x="7327779" y="2536973"/>
            <a:ext cx="0" cy="184891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4ADBA62-FC9E-E14B-82AD-382BA5C36B61}"/>
              </a:ext>
            </a:extLst>
          </p:cNvPr>
          <p:cNvSpPr txBox="1"/>
          <p:nvPr/>
        </p:nvSpPr>
        <p:spPr>
          <a:xfrm>
            <a:off x="2613472" y="269167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Proprietary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46C4914-32C6-E347-B636-09CDDF451354}"/>
              </a:ext>
            </a:extLst>
          </p:cNvPr>
          <p:cNvCxnSpPr>
            <a:cxnSpLocks/>
          </p:cNvCxnSpPr>
          <p:nvPr/>
        </p:nvCxnSpPr>
        <p:spPr>
          <a:xfrm>
            <a:off x="3593606" y="2536973"/>
            <a:ext cx="0" cy="5677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B1426AD-C2E5-A448-9EB1-166200A2F9C4}"/>
              </a:ext>
            </a:extLst>
          </p:cNvPr>
          <p:cNvCxnSpPr>
            <a:cxnSpLocks/>
          </p:cNvCxnSpPr>
          <p:nvPr/>
        </p:nvCxnSpPr>
        <p:spPr>
          <a:xfrm>
            <a:off x="5817364" y="2536973"/>
            <a:ext cx="0" cy="39729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B1E1A1D-D8B0-2241-93E1-3C62C2F6ECFE}"/>
              </a:ext>
            </a:extLst>
          </p:cNvPr>
          <p:cNvSpPr txBox="1"/>
          <p:nvPr/>
        </p:nvSpPr>
        <p:spPr>
          <a:xfrm>
            <a:off x="8106330" y="3959758"/>
            <a:ext cx="3982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Typical Room has: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Networked bedside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Bedside networked to Central Cockpit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Device such as vent connected to bedside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Networked  infusion pumps connected to pump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 devices – standalone (not networked)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Gateways that convert proprietary protocols to PCD ACM (DEC, etc.)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FDF6CD-C773-8C47-9F4A-31A3F5FB6E52}"/>
              </a:ext>
            </a:extLst>
          </p:cNvPr>
          <p:cNvSpPr txBox="1"/>
          <p:nvPr/>
        </p:nvSpPr>
        <p:spPr>
          <a:xfrm>
            <a:off x="7604292" y="2492867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ACM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9981B40-235A-A547-9B42-2B8E3BE6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877" y="2535895"/>
            <a:ext cx="217646" cy="21764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B8AC88-9F30-A94A-AC87-BD34BA8EF720}"/>
              </a:ext>
            </a:extLst>
          </p:cNvPr>
          <p:cNvCxnSpPr/>
          <p:nvPr/>
        </p:nvCxnSpPr>
        <p:spPr>
          <a:xfrm>
            <a:off x="8210635" y="2738421"/>
            <a:ext cx="49178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153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2020</a:t>
            </a:r>
            <a:br>
              <a:rPr lang="en-US" dirty="0"/>
            </a:br>
            <a:r>
              <a:rPr lang="en-US" dirty="0"/>
              <a:t> - Typical Communication 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020103" y="1769718"/>
            <a:ext cx="1082780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Monitor Central Station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6683735" y="1769717"/>
            <a:ext cx="1288089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314534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E72386B-1A15-374F-9913-C9FAEBFA1570}"/>
              </a:ext>
            </a:extLst>
          </p:cNvPr>
          <p:cNvSpPr txBox="1"/>
          <p:nvPr/>
        </p:nvSpPr>
        <p:spPr>
          <a:xfrm>
            <a:off x="1226117" y="3271525"/>
            <a:ext cx="611557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Room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150760" y="2550420"/>
            <a:ext cx="410733" cy="104980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8276107" y="2251797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687707" y="3600222"/>
            <a:ext cx="990091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Bedside Monitor</a:t>
            </a:r>
            <a:endParaRPr lang="en-US" sz="11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998700"/>
            <a:ext cx="531469" cy="468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369720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998700"/>
            <a:ext cx="531469" cy="4684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BAADB8-C208-AC49-93D6-1F21F6315883}"/>
              </a:ext>
            </a:extLst>
          </p:cNvPr>
          <p:cNvCxnSpPr>
            <a:cxnSpLocks/>
            <a:stCxn id="133" idx="0"/>
            <a:endCxn id="70" idx="2"/>
          </p:cNvCxnSpPr>
          <p:nvPr/>
        </p:nvCxnSpPr>
        <p:spPr>
          <a:xfrm flipV="1">
            <a:off x="2816574" y="2550420"/>
            <a:ext cx="2024539" cy="244828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3125458-56A4-4649-9E37-666848E060DE}"/>
              </a:ext>
            </a:extLst>
          </p:cNvPr>
          <p:cNvSpPr/>
          <p:nvPr/>
        </p:nvSpPr>
        <p:spPr>
          <a:xfrm>
            <a:off x="4321699" y="1769718"/>
            <a:ext cx="1038828" cy="7807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Central Station</a:t>
            </a:r>
            <a:endParaRPr lang="en-US" sz="1200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1301B2F-EED4-B942-AADE-441BBE1D68EE}"/>
              </a:ext>
            </a:extLst>
          </p:cNvPr>
          <p:cNvSpPr/>
          <p:nvPr/>
        </p:nvSpPr>
        <p:spPr>
          <a:xfrm>
            <a:off x="3474459" y="3314534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BAFBF0-93C9-5E4B-979B-C8FFAAD2BD8F}"/>
              </a:ext>
            </a:extLst>
          </p:cNvPr>
          <p:cNvSpPr txBox="1"/>
          <p:nvPr/>
        </p:nvSpPr>
        <p:spPr>
          <a:xfrm>
            <a:off x="3555909" y="3271525"/>
            <a:ext cx="611557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Room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FE3E3AB-DC40-5345-84CB-05B4D98F8A10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2561493" y="2550420"/>
            <a:ext cx="1919060" cy="104980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78A2155-CBF5-E843-9444-8F604D4802FC}"/>
              </a:ext>
            </a:extLst>
          </p:cNvPr>
          <p:cNvSpPr/>
          <p:nvPr/>
        </p:nvSpPr>
        <p:spPr>
          <a:xfrm>
            <a:off x="4017499" y="3600222"/>
            <a:ext cx="990091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Bedside Monitor</a:t>
            </a:r>
            <a:endParaRPr lang="en-US" sz="11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C3BE96-ECE3-BA48-8FDB-8D832C58A6B4}"/>
              </a:ext>
            </a:extLst>
          </p:cNvPr>
          <p:cNvSpPr/>
          <p:nvPr/>
        </p:nvSpPr>
        <p:spPr>
          <a:xfrm>
            <a:off x="3593606" y="4998700"/>
            <a:ext cx="531469" cy="468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515F69B-BE6C-4947-BCB6-7AF62D2C40F7}"/>
              </a:ext>
            </a:extLst>
          </p:cNvPr>
          <p:cNvSpPr/>
          <p:nvPr/>
        </p:nvSpPr>
        <p:spPr>
          <a:xfrm>
            <a:off x="4248730" y="5369720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7D368EC-4176-4644-ACA9-06F4A3AA10F5}"/>
              </a:ext>
            </a:extLst>
          </p:cNvPr>
          <p:cNvSpPr/>
          <p:nvPr/>
        </p:nvSpPr>
        <p:spPr>
          <a:xfrm>
            <a:off x="4880631" y="4998700"/>
            <a:ext cx="531469" cy="4684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A5C42C9-9AB2-504A-9EEA-73F63CD5A475}"/>
              </a:ext>
            </a:extLst>
          </p:cNvPr>
          <p:cNvCxnSpPr>
            <a:cxnSpLocks/>
            <a:stCxn id="79" idx="0"/>
            <a:endCxn id="107" idx="2"/>
          </p:cNvCxnSpPr>
          <p:nvPr/>
        </p:nvCxnSpPr>
        <p:spPr>
          <a:xfrm flipV="1">
            <a:off x="5146366" y="2550420"/>
            <a:ext cx="750104" cy="244828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5D6BAC5-2C15-8B4B-8C31-FE9B54809AA0}"/>
              </a:ext>
            </a:extLst>
          </p:cNvPr>
          <p:cNvSpPr/>
          <p:nvPr/>
        </p:nvSpPr>
        <p:spPr>
          <a:xfrm>
            <a:off x="5722295" y="3314534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3116D-2C1D-414F-A00B-1835E0A0F1EE}"/>
              </a:ext>
            </a:extLst>
          </p:cNvPr>
          <p:cNvSpPr txBox="1"/>
          <p:nvPr/>
        </p:nvSpPr>
        <p:spPr>
          <a:xfrm>
            <a:off x="5803745" y="3271525"/>
            <a:ext cx="611557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Room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89538ED-30A9-9A4A-8C55-D9CEAEF1A9FA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2561493" y="2550420"/>
            <a:ext cx="4166896" cy="104980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E7F2321-9648-D742-AD09-4BC4FF1FBE78}"/>
              </a:ext>
            </a:extLst>
          </p:cNvPr>
          <p:cNvSpPr/>
          <p:nvPr/>
        </p:nvSpPr>
        <p:spPr>
          <a:xfrm>
            <a:off x="6265335" y="3600222"/>
            <a:ext cx="990091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Bedside Monitor</a:t>
            </a:r>
            <a:endParaRPr lang="en-US" sz="11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A2E04AD-5D78-C847-8E18-8FECAA7A8D72}"/>
              </a:ext>
            </a:extLst>
          </p:cNvPr>
          <p:cNvSpPr/>
          <p:nvPr/>
        </p:nvSpPr>
        <p:spPr>
          <a:xfrm>
            <a:off x="5841442" y="4998700"/>
            <a:ext cx="531469" cy="468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C147F47-1A20-5C47-B146-D08939F3BEED}"/>
              </a:ext>
            </a:extLst>
          </p:cNvPr>
          <p:cNvSpPr/>
          <p:nvPr/>
        </p:nvSpPr>
        <p:spPr>
          <a:xfrm>
            <a:off x="6496566" y="5369720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45FF0DE-D50A-F946-B1DB-451367A8873E}"/>
              </a:ext>
            </a:extLst>
          </p:cNvPr>
          <p:cNvSpPr/>
          <p:nvPr/>
        </p:nvSpPr>
        <p:spPr>
          <a:xfrm>
            <a:off x="7128467" y="4998700"/>
            <a:ext cx="531469" cy="4684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0D0756-4647-7445-B034-212ED316379C}"/>
              </a:ext>
            </a:extLst>
          </p:cNvPr>
          <p:cNvSpPr/>
          <p:nvPr/>
        </p:nvSpPr>
        <p:spPr>
          <a:xfrm>
            <a:off x="3210704" y="1769718"/>
            <a:ext cx="87666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Monitor GW</a:t>
            </a:r>
            <a:endParaRPr lang="en-US" sz="12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5D62AA3-CF84-584E-A5CB-2E542B9D1834}"/>
              </a:ext>
            </a:extLst>
          </p:cNvPr>
          <p:cNvSpPr/>
          <p:nvPr/>
        </p:nvSpPr>
        <p:spPr>
          <a:xfrm>
            <a:off x="5481083" y="1769718"/>
            <a:ext cx="830774" cy="7807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Device GW</a:t>
            </a:r>
            <a:endParaRPr lang="en-US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D1B667-ADCB-0243-BCC3-85A6794265F6}"/>
              </a:ext>
            </a:extLst>
          </p:cNvPr>
          <p:cNvSpPr txBox="1"/>
          <p:nvPr/>
        </p:nvSpPr>
        <p:spPr>
          <a:xfrm>
            <a:off x="7605444" y="253221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ACM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46C4914-32C6-E347-B636-09CDDF451354}"/>
              </a:ext>
            </a:extLst>
          </p:cNvPr>
          <p:cNvCxnSpPr>
            <a:cxnSpLocks/>
            <a:stCxn id="102" idx="2"/>
            <a:endCxn id="76" idx="0"/>
          </p:cNvCxnSpPr>
          <p:nvPr/>
        </p:nvCxnSpPr>
        <p:spPr>
          <a:xfrm>
            <a:off x="3649035" y="2550420"/>
            <a:ext cx="863510" cy="1049802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62EC0-1BA4-6E46-865C-93C5068A8DA1}"/>
              </a:ext>
            </a:extLst>
          </p:cNvPr>
          <p:cNvCxnSpPr>
            <a:stCxn id="132" idx="0"/>
            <a:endCxn id="121" idx="2"/>
          </p:cNvCxnSpPr>
          <p:nvPr/>
        </p:nvCxnSpPr>
        <p:spPr>
          <a:xfrm flipH="1" flipV="1">
            <a:off x="2182753" y="4477139"/>
            <a:ext cx="1920" cy="892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B5552A-3409-1E4C-9154-8DA0263D003E}"/>
              </a:ext>
            </a:extLst>
          </p:cNvPr>
          <p:cNvCxnSpPr>
            <a:stCxn id="121" idx="0"/>
            <a:endCxn id="102" idx="2"/>
          </p:cNvCxnSpPr>
          <p:nvPr/>
        </p:nvCxnSpPr>
        <p:spPr>
          <a:xfrm flipV="1">
            <a:off x="2182753" y="2550420"/>
            <a:ext cx="1466282" cy="1049802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D1CCEB-468A-1A4C-B431-DB39FA6A63D6}"/>
              </a:ext>
            </a:extLst>
          </p:cNvPr>
          <p:cNvCxnSpPr>
            <a:stCxn id="87" idx="0"/>
            <a:endCxn id="102" idx="2"/>
          </p:cNvCxnSpPr>
          <p:nvPr/>
        </p:nvCxnSpPr>
        <p:spPr>
          <a:xfrm flipH="1" flipV="1">
            <a:off x="3649035" y="2550420"/>
            <a:ext cx="3111346" cy="1049802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DDE816-EF94-A149-A9E7-830E23312C50}"/>
              </a:ext>
            </a:extLst>
          </p:cNvPr>
          <p:cNvCxnSpPr>
            <a:cxnSpLocks/>
            <a:stCxn id="90" idx="0"/>
            <a:endCxn id="107" idx="2"/>
          </p:cNvCxnSpPr>
          <p:nvPr/>
        </p:nvCxnSpPr>
        <p:spPr>
          <a:xfrm flipH="1" flipV="1">
            <a:off x="5896470" y="2550420"/>
            <a:ext cx="1497732" cy="244828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38FBD4-8A4A-724F-8CD7-81E883E5FB8D}"/>
              </a:ext>
            </a:extLst>
          </p:cNvPr>
          <p:cNvCxnSpPr>
            <a:stCxn id="133" idx="0"/>
            <a:endCxn id="107" idx="2"/>
          </p:cNvCxnSpPr>
          <p:nvPr/>
        </p:nvCxnSpPr>
        <p:spPr>
          <a:xfrm flipV="1">
            <a:off x="2816574" y="2550420"/>
            <a:ext cx="3079896" cy="244828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EFF98C-ABD1-3F45-9D05-69A9C6ACF603}"/>
              </a:ext>
            </a:extLst>
          </p:cNvPr>
          <p:cNvCxnSpPr>
            <a:stCxn id="90" idx="0"/>
            <a:endCxn id="70" idx="2"/>
          </p:cNvCxnSpPr>
          <p:nvPr/>
        </p:nvCxnSpPr>
        <p:spPr>
          <a:xfrm flipH="1" flipV="1">
            <a:off x="4841113" y="2550420"/>
            <a:ext cx="2553089" cy="244828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98EB41-6502-B147-A571-1208FD9D3227}"/>
              </a:ext>
            </a:extLst>
          </p:cNvPr>
          <p:cNvCxnSpPr>
            <a:cxnSpLocks/>
            <a:stCxn id="79" idx="0"/>
            <a:endCxn id="70" idx="2"/>
          </p:cNvCxnSpPr>
          <p:nvPr/>
        </p:nvCxnSpPr>
        <p:spPr>
          <a:xfrm flipH="1" flipV="1">
            <a:off x="4841113" y="2550420"/>
            <a:ext cx="305253" cy="244828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BCCCBA-E5B6-234E-8CF3-5658624EDB6C}"/>
              </a:ext>
            </a:extLst>
          </p:cNvPr>
          <p:cNvCxnSpPr>
            <a:stCxn id="78" idx="0"/>
            <a:endCxn id="76" idx="2"/>
          </p:cNvCxnSpPr>
          <p:nvPr/>
        </p:nvCxnSpPr>
        <p:spPr>
          <a:xfrm flipH="1" flipV="1">
            <a:off x="4512545" y="4477139"/>
            <a:ext cx="1920" cy="892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5B1565-2173-6F42-858B-5E2CD731D585}"/>
              </a:ext>
            </a:extLst>
          </p:cNvPr>
          <p:cNvCxnSpPr>
            <a:stCxn id="89" idx="0"/>
            <a:endCxn id="87" idx="2"/>
          </p:cNvCxnSpPr>
          <p:nvPr/>
        </p:nvCxnSpPr>
        <p:spPr>
          <a:xfrm flipH="1" flipV="1">
            <a:off x="6760381" y="4477139"/>
            <a:ext cx="1920" cy="892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8584A4-C72E-144E-B1F0-7721C0A90E64}"/>
              </a:ext>
            </a:extLst>
          </p:cNvPr>
          <p:cNvCxnSpPr>
            <a:stCxn id="55" idx="2"/>
            <a:endCxn id="116" idx="2"/>
          </p:cNvCxnSpPr>
          <p:nvPr/>
        </p:nvCxnSpPr>
        <p:spPr>
          <a:xfrm>
            <a:off x="7327780" y="2566624"/>
            <a:ext cx="1219362" cy="51808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B5261F17-A1FC-7C4A-9E01-FE2A1AC24389}"/>
              </a:ext>
            </a:extLst>
          </p:cNvPr>
          <p:cNvSpPr/>
          <p:nvPr/>
        </p:nvSpPr>
        <p:spPr>
          <a:xfrm>
            <a:off x="3671050" y="2567717"/>
            <a:ext cx="3643197" cy="360317"/>
          </a:xfrm>
          <a:custGeom>
            <a:avLst/>
            <a:gdLst>
              <a:gd name="connsiteX0" fmla="*/ 0 w 1143000"/>
              <a:gd name="connsiteY0" fmla="*/ 0 h 309283"/>
              <a:gd name="connsiteX1" fmla="*/ 578224 w 1143000"/>
              <a:gd name="connsiteY1" fmla="*/ 309283 h 309283"/>
              <a:gd name="connsiteX2" fmla="*/ 1143000 w 1143000"/>
              <a:gd name="connsiteY2" fmla="*/ 0 h 30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09283">
                <a:moveTo>
                  <a:pt x="0" y="0"/>
                </a:moveTo>
                <a:cubicBezTo>
                  <a:pt x="193862" y="154641"/>
                  <a:pt x="387724" y="309283"/>
                  <a:pt x="578224" y="309283"/>
                </a:cubicBezTo>
                <a:cubicBezTo>
                  <a:pt x="768724" y="309283"/>
                  <a:pt x="955862" y="154641"/>
                  <a:pt x="1143000" y="0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17014A2C-1080-CC41-A44A-85FEE789E4C8}"/>
              </a:ext>
            </a:extLst>
          </p:cNvPr>
          <p:cNvSpPr/>
          <p:nvPr/>
        </p:nvSpPr>
        <p:spPr>
          <a:xfrm>
            <a:off x="5835753" y="2567717"/>
            <a:ext cx="1524537" cy="360317"/>
          </a:xfrm>
          <a:custGeom>
            <a:avLst/>
            <a:gdLst>
              <a:gd name="connsiteX0" fmla="*/ 0 w 1143000"/>
              <a:gd name="connsiteY0" fmla="*/ 0 h 309283"/>
              <a:gd name="connsiteX1" fmla="*/ 578224 w 1143000"/>
              <a:gd name="connsiteY1" fmla="*/ 309283 h 309283"/>
              <a:gd name="connsiteX2" fmla="*/ 1143000 w 1143000"/>
              <a:gd name="connsiteY2" fmla="*/ 0 h 30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09283">
                <a:moveTo>
                  <a:pt x="0" y="0"/>
                </a:moveTo>
                <a:cubicBezTo>
                  <a:pt x="193862" y="154641"/>
                  <a:pt x="387724" y="309283"/>
                  <a:pt x="578224" y="309283"/>
                </a:cubicBezTo>
                <a:cubicBezTo>
                  <a:pt x="768724" y="309283"/>
                  <a:pt x="955862" y="154641"/>
                  <a:pt x="1143000" y="0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3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3010-5ED6-3A4A-AB79-04492DD5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2B0D0-12C1-7F47-8207-CC95D0B72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5588" y="2968988"/>
            <a:ext cx="9896187" cy="1495435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Step a:</a:t>
            </a:r>
          </a:p>
          <a:p>
            <a:pPr marL="114300" indent="0" algn="ctr">
              <a:buNone/>
            </a:pPr>
            <a:r>
              <a:rPr lang="en-US" dirty="0"/>
              <a:t>SDPi implementation for Quiet Hospital</a:t>
            </a:r>
          </a:p>
          <a:p>
            <a:pPr marL="114300" indent="0" algn="ctr">
              <a:buNone/>
            </a:pPr>
            <a:r>
              <a:rPr lang="en-US" dirty="0"/>
              <a:t>Mix of stand-alone and SDC devices – Partial QH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F977-BE83-5A41-A034-C6A807AA6F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2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0714640" cy="1242134"/>
          </a:xfrm>
        </p:spPr>
        <p:txBody>
          <a:bodyPr/>
          <a:lstStyle/>
          <a:p>
            <a:r>
              <a:rPr lang="en-US" dirty="0"/>
              <a:t>Target 202a?</a:t>
            </a:r>
            <a:br>
              <a:rPr lang="en-US" dirty="0"/>
            </a:br>
            <a:r>
              <a:rPr lang="en-US" dirty="0"/>
              <a:t> - SDPi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Quiet</a:t>
            </a:r>
            <a:r>
              <a:rPr lang="en-US" dirty="0"/>
              <a:t> Hospital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482866" y="1662142"/>
            <a:ext cx="115233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Central Cockpit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5533997" y="1662141"/>
            <a:ext cx="1469644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E72386B-1A15-374F-9913-C9FAEBFA1570}"/>
              </a:ext>
            </a:extLst>
          </p:cNvPr>
          <p:cNvSpPr txBox="1"/>
          <p:nvPr/>
        </p:nvSpPr>
        <p:spPr>
          <a:xfrm>
            <a:off x="1263193" y="5652482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2698995" y="4295359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A662-A6F5-C44E-9B0C-BF7FCB08477C}"/>
              </a:ext>
            </a:extLst>
          </p:cNvPr>
          <p:cNvCxnSpPr>
            <a:cxnSpLocks/>
          </p:cNvCxnSpPr>
          <p:nvPr/>
        </p:nvCxnSpPr>
        <p:spPr>
          <a:xfrm>
            <a:off x="1091647" y="2973566"/>
            <a:ext cx="6242707" cy="162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</p:cNvCxnSpPr>
          <p:nvPr/>
        </p:nvCxnSpPr>
        <p:spPr>
          <a:xfrm flipV="1">
            <a:off x="2150760" y="2970349"/>
            <a:ext cx="1932" cy="481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059032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645941" y="2732489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7939020" y="2090778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574965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  <a:p>
            <a:pPr algn="ctr"/>
            <a:r>
              <a:rPr lang="en-US" sz="1100" dirty="0"/>
              <a:t>Proxy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7468EE-5BAB-9849-8ABE-06286A904954}"/>
              </a:ext>
            </a:extLst>
          </p:cNvPr>
          <p:cNvCxnSpPr>
            <a:cxnSpLocks/>
          </p:cNvCxnSpPr>
          <p:nvPr/>
        </p:nvCxnSpPr>
        <p:spPr>
          <a:xfrm>
            <a:off x="1317386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613F0-91BB-414B-A4D6-868A5E4134D0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2180165" y="4307626"/>
            <a:ext cx="4508" cy="8803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17AF1B-6999-3F48-8D6C-A71FFAD1F21D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2816574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3360562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1E5C1C-3E7B-A24C-82D4-855D3406794C}"/>
              </a:ext>
            </a:extLst>
          </p:cNvPr>
          <p:cNvSpPr txBox="1"/>
          <p:nvPr/>
        </p:nvSpPr>
        <p:spPr>
          <a:xfrm>
            <a:off x="4891407" y="4291033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656F0CB-5DEB-A04F-B1A4-44B8A69EC089}"/>
              </a:ext>
            </a:extLst>
          </p:cNvPr>
          <p:cNvCxnSpPr>
            <a:cxnSpLocks/>
          </p:cNvCxnSpPr>
          <p:nvPr/>
        </p:nvCxnSpPr>
        <p:spPr>
          <a:xfrm flipV="1">
            <a:off x="4844231" y="2979168"/>
            <a:ext cx="0" cy="1566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3456007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  <a:br>
              <a:rPr lang="en-US" sz="1100" dirty="0"/>
            </a:br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9BA2AF7-A375-6046-AF11-385A491B827C}"/>
              </a:ext>
            </a:extLst>
          </p:cNvPr>
          <p:cNvSpPr/>
          <p:nvPr/>
        </p:nvSpPr>
        <p:spPr>
          <a:xfrm>
            <a:off x="3479709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ACB3890-1984-B540-93CE-E71BB7821039}"/>
              </a:ext>
            </a:extLst>
          </p:cNvPr>
          <p:cNvSpPr/>
          <p:nvPr/>
        </p:nvSpPr>
        <p:spPr>
          <a:xfrm>
            <a:off x="4134833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C5C6425-BF75-9641-98B6-BFC695970E6B}"/>
              </a:ext>
            </a:extLst>
          </p:cNvPr>
          <p:cNvSpPr/>
          <p:nvPr/>
        </p:nvSpPr>
        <p:spPr>
          <a:xfrm>
            <a:off x="4766734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7664087-DD6A-AC4E-8BFD-F6326E77A33D}"/>
              </a:ext>
            </a:extLst>
          </p:cNvPr>
          <p:cNvCxnSpPr>
            <a:cxnSpLocks/>
          </p:cNvCxnSpPr>
          <p:nvPr/>
        </p:nvCxnSpPr>
        <p:spPr>
          <a:xfrm>
            <a:off x="3533281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09B197-2183-F44F-B5FF-F4C5BFDF0A91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4400568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BFF4ECE-8B84-4B4C-85B5-A070AADCCD33}"/>
              </a:ext>
            </a:extLst>
          </p:cNvPr>
          <p:cNvCxnSpPr>
            <a:cxnSpLocks/>
            <a:stCxn id="142" idx="0"/>
          </p:cNvCxnSpPr>
          <p:nvPr/>
        </p:nvCxnSpPr>
        <p:spPr>
          <a:xfrm flipV="1">
            <a:off x="5032469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042010-8355-B748-8FD6-16CDAF9EFAA6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060356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DCE1C2C-9A83-AD44-B1C4-1F798CE6B54C}"/>
              </a:ext>
            </a:extLst>
          </p:cNvPr>
          <p:cNvSpPr/>
          <p:nvPr/>
        </p:nvSpPr>
        <p:spPr>
          <a:xfrm>
            <a:off x="5578521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02D606F-395C-4F48-AF27-6E882FB46976}"/>
              </a:ext>
            </a:extLst>
          </p:cNvPr>
          <p:cNvSpPr txBox="1"/>
          <p:nvPr/>
        </p:nvSpPr>
        <p:spPr>
          <a:xfrm>
            <a:off x="7109366" y="4291033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F3998D4-3E16-C845-A4B3-CC6FE2EB897A}"/>
              </a:ext>
            </a:extLst>
          </p:cNvPr>
          <p:cNvCxnSpPr>
            <a:cxnSpLocks/>
          </p:cNvCxnSpPr>
          <p:nvPr/>
        </p:nvCxnSpPr>
        <p:spPr>
          <a:xfrm flipV="1">
            <a:off x="7062190" y="2979168"/>
            <a:ext cx="0" cy="1566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317FF94-748B-0B41-869A-589773B59F84}"/>
              </a:ext>
            </a:extLst>
          </p:cNvPr>
          <p:cNvSpPr/>
          <p:nvPr/>
        </p:nvSpPr>
        <p:spPr>
          <a:xfrm>
            <a:off x="5697668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92D1A45-EA92-ED4F-8A7D-3DD6B8DF250F}"/>
              </a:ext>
            </a:extLst>
          </p:cNvPr>
          <p:cNvSpPr/>
          <p:nvPr/>
        </p:nvSpPr>
        <p:spPr>
          <a:xfrm>
            <a:off x="6352792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20D0E5F-C46F-894A-8552-B9EC50599FBF}"/>
              </a:ext>
            </a:extLst>
          </p:cNvPr>
          <p:cNvSpPr/>
          <p:nvPr/>
        </p:nvSpPr>
        <p:spPr>
          <a:xfrm>
            <a:off x="6984693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5A47B8C-69E5-A643-A8F8-E3D601F3F658}"/>
              </a:ext>
            </a:extLst>
          </p:cNvPr>
          <p:cNvCxnSpPr>
            <a:cxnSpLocks/>
          </p:cNvCxnSpPr>
          <p:nvPr/>
        </p:nvCxnSpPr>
        <p:spPr>
          <a:xfrm>
            <a:off x="5751240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729FB02-DB6E-F34D-99E8-C511786B7B5D}"/>
              </a:ext>
            </a:extLst>
          </p:cNvPr>
          <p:cNvCxnSpPr>
            <a:cxnSpLocks/>
            <a:endCxn id="153" idx="0"/>
          </p:cNvCxnSpPr>
          <p:nvPr/>
        </p:nvCxnSpPr>
        <p:spPr>
          <a:xfrm>
            <a:off x="6618527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264AC53-F4BA-7848-BC7C-DE3D78633F8F}"/>
              </a:ext>
            </a:extLst>
          </p:cNvPr>
          <p:cNvCxnSpPr>
            <a:cxnSpLocks/>
            <a:stCxn id="154" idx="0"/>
          </p:cNvCxnSpPr>
          <p:nvPr/>
        </p:nvCxnSpPr>
        <p:spPr>
          <a:xfrm flipV="1">
            <a:off x="7250428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38866D2-497E-DB4B-8030-68D2283F408E}"/>
              </a:ext>
            </a:extLst>
          </p:cNvPr>
          <p:cNvCxnSpPr>
            <a:cxnSpLocks/>
          </p:cNvCxnSpPr>
          <p:nvPr/>
        </p:nvCxnSpPr>
        <p:spPr>
          <a:xfrm flipH="1">
            <a:off x="6278315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9D99FF-8AB1-B040-8ABD-69D864FEEDE6}"/>
              </a:ext>
            </a:extLst>
          </p:cNvPr>
          <p:cNvSpPr/>
          <p:nvPr/>
        </p:nvSpPr>
        <p:spPr>
          <a:xfrm>
            <a:off x="5993884" y="3811968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BCF74-7B50-954F-AA9B-363A92C82BAC}"/>
              </a:ext>
            </a:extLst>
          </p:cNvPr>
          <p:cNvSpPr txBox="1"/>
          <p:nvPr/>
        </p:nvSpPr>
        <p:spPr>
          <a:xfrm>
            <a:off x="1277721" y="6031414"/>
            <a:ext cx="170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w/proxy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BE8DDD-191B-9F43-9267-A07E87CE23C9}"/>
              </a:ext>
            </a:extLst>
          </p:cNvPr>
          <p:cNvSpPr txBox="1"/>
          <p:nvPr/>
        </p:nvSpPr>
        <p:spPr>
          <a:xfrm>
            <a:off x="3486522" y="603141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proxy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6CF13E4-725B-9B45-963D-340369583752}"/>
              </a:ext>
            </a:extLst>
          </p:cNvPr>
          <p:cNvSpPr txBox="1"/>
          <p:nvPr/>
        </p:nvSpPr>
        <p:spPr>
          <a:xfrm>
            <a:off x="5610308" y="60314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cockpit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358AF-40F0-354C-B0C9-C9798B647964}"/>
              </a:ext>
            </a:extLst>
          </p:cNvPr>
          <p:cNvCxnSpPr>
            <a:cxnSpLocks/>
          </p:cNvCxnSpPr>
          <p:nvPr/>
        </p:nvCxnSpPr>
        <p:spPr>
          <a:xfrm>
            <a:off x="4400568" y="2665323"/>
            <a:ext cx="2849860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E6D8F9-3232-EE4E-974C-254B71ABBE63}"/>
              </a:ext>
            </a:extLst>
          </p:cNvPr>
          <p:cNvCxnSpPr>
            <a:cxnSpLocks/>
          </p:cNvCxnSpPr>
          <p:nvPr/>
        </p:nvCxnSpPr>
        <p:spPr>
          <a:xfrm flipV="1">
            <a:off x="6283307" y="2442844"/>
            <a:ext cx="0" cy="222479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0DFAE6A-89FD-2347-A166-44E0B6790F33}"/>
              </a:ext>
            </a:extLst>
          </p:cNvPr>
          <p:cNvSpPr/>
          <p:nvPr/>
        </p:nvSpPr>
        <p:spPr>
          <a:xfrm>
            <a:off x="3820738" y="1662142"/>
            <a:ext cx="115233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SDC to PCD ACM</a:t>
            </a:r>
            <a:br>
              <a:rPr lang="en-US" sz="1600" dirty="0"/>
            </a:br>
            <a:r>
              <a:rPr lang="en-US" sz="1600" dirty="0"/>
              <a:t>Gateway</a:t>
            </a:r>
            <a:endParaRPr lang="en-US" sz="120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DAD26D-589B-9C41-A3D1-82820327D043}"/>
              </a:ext>
            </a:extLst>
          </p:cNvPr>
          <p:cNvCxnSpPr>
            <a:cxnSpLocks/>
          </p:cNvCxnSpPr>
          <p:nvPr/>
        </p:nvCxnSpPr>
        <p:spPr>
          <a:xfrm>
            <a:off x="4141411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94E75B-4B06-FD43-8DD3-B58C85D12806}"/>
              </a:ext>
            </a:extLst>
          </p:cNvPr>
          <p:cNvCxnSpPr>
            <a:cxnSpLocks/>
          </p:cNvCxnSpPr>
          <p:nvPr/>
        </p:nvCxnSpPr>
        <p:spPr>
          <a:xfrm flipV="1">
            <a:off x="4562083" y="2442844"/>
            <a:ext cx="0" cy="222479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DCF4DF2-E64B-4E43-9344-6E179BFEEF7D}"/>
              </a:ext>
            </a:extLst>
          </p:cNvPr>
          <p:cNvSpPr txBox="1"/>
          <p:nvPr/>
        </p:nvSpPr>
        <p:spPr>
          <a:xfrm>
            <a:off x="8106330" y="3959758"/>
            <a:ext cx="3861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Assumes devices in room are connected via SDC or are standalone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Quiet Hospital concept achieved with connected devices.</a:t>
            </a:r>
          </a:p>
          <a:p>
            <a:r>
              <a:rPr lang="en-US" sz="1400" dirty="0"/>
              <a:t>Nurse devices can receive and acknowledge alerts via the Alert Distribution System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66F85E-1C56-2C47-A86D-6C0143DB4A7B}"/>
              </a:ext>
            </a:extLst>
          </p:cNvPr>
          <p:cNvSpPr txBox="1"/>
          <p:nvPr/>
        </p:nvSpPr>
        <p:spPr>
          <a:xfrm>
            <a:off x="3472456" y="5652482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19D9FB-9BBB-6745-AC06-A3F7CB2613D9}"/>
              </a:ext>
            </a:extLst>
          </p:cNvPr>
          <p:cNvSpPr txBox="1"/>
          <p:nvPr/>
        </p:nvSpPr>
        <p:spPr>
          <a:xfrm>
            <a:off x="6294926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5AE7BD-A2F4-B647-A000-0C043FB84AB4}"/>
              </a:ext>
            </a:extLst>
          </p:cNvPr>
          <p:cNvSpPr txBox="1"/>
          <p:nvPr/>
        </p:nvSpPr>
        <p:spPr>
          <a:xfrm>
            <a:off x="6672492" y="2755998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8016CC2-F135-CD40-AE8B-116C8664CF32}"/>
              </a:ext>
            </a:extLst>
          </p:cNvPr>
          <p:cNvSpPr txBox="1"/>
          <p:nvPr/>
        </p:nvSpPr>
        <p:spPr>
          <a:xfrm>
            <a:off x="6656025" y="242513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ACM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437B72E-89CF-9D45-8253-33EAAEED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79" y="1939917"/>
            <a:ext cx="419229" cy="41922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9B2B7FD-3FF3-A341-8CA7-26BEDC7C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52" y="2477172"/>
            <a:ext cx="217646" cy="217646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82F06D-7760-1749-B7D7-0C5D84F104A9}"/>
              </a:ext>
            </a:extLst>
          </p:cNvPr>
          <p:cNvCxnSpPr>
            <a:cxnSpLocks/>
          </p:cNvCxnSpPr>
          <p:nvPr/>
        </p:nvCxnSpPr>
        <p:spPr>
          <a:xfrm>
            <a:off x="7062190" y="2662920"/>
            <a:ext cx="86005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95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0714640" cy="1242134"/>
          </a:xfrm>
        </p:spPr>
        <p:txBody>
          <a:bodyPr/>
          <a:lstStyle/>
          <a:p>
            <a:r>
              <a:rPr lang="en-US" dirty="0"/>
              <a:t>Target 202a?</a:t>
            </a:r>
            <a:br>
              <a:rPr lang="en-US" dirty="0"/>
            </a:br>
            <a:r>
              <a:rPr lang="en-US" dirty="0"/>
              <a:t> - SDPi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Quiet</a:t>
            </a:r>
            <a:r>
              <a:rPr lang="en-US" dirty="0"/>
              <a:t> Hospital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482866" y="1662142"/>
            <a:ext cx="115233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Central Cockpit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5533997" y="1662141"/>
            <a:ext cx="1469644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166617"/>
            <a:ext cx="2017869" cy="2850994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2698995" y="4250203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150760" y="2442844"/>
            <a:ext cx="908272" cy="1009462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  <a:stCxn id="54" idx="2"/>
            <a:endCxn id="139" idx="0"/>
          </p:cNvCxnSpPr>
          <p:nvPr/>
        </p:nvCxnSpPr>
        <p:spPr>
          <a:xfrm>
            <a:off x="3059032" y="2442844"/>
            <a:ext cx="1002180" cy="930438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7939020" y="2090778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574965" y="3373282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  <a:p>
            <a:pPr algn="ctr"/>
            <a:r>
              <a:rPr lang="en-US" sz="1100" dirty="0"/>
              <a:t>Proxy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623843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236909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62384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3360562" y="3166617"/>
            <a:ext cx="2017869" cy="2850994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1E5C1C-3E7B-A24C-82D4-855D3406794C}"/>
              </a:ext>
            </a:extLst>
          </p:cNvPr>
          <p:cNvSpPr txBox="1"/>
          <p:nvPr/>
        </p:nvSpPr>
        <p:spPr>
          <a:xfrm>
            <a:off x="4891407" y="4245877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656F0CB-5DEB-A04F-B1A4-44B8A69EC089}"/>
              </a:ext>
            </a:extLst>
          </p:cNvPr>
          <p:cNvCxnSpPr>
            <a:cxnSpLocks/>
            <a:stCxn id="142" idx="0"/>
            <a:endCxn id="54" idx="2"/>
          </p:cNvCxnSpPr>
          <p:nvPr/>
        </p:nvCxnSpPr>
        <p:spPr>
          <a:xfrm flipH="1" flipV="1">
            <a:off x="3059032" y="2442844"/>
            <a:ext cx="1973437" cy="2180999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3456007" y="3373282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9BA2AF7-A375-6046-AF11-385A491B827C}"/>
              </a:ext>
            </a:extLst>
          </p:cNvPr>
          <p:cNvSpPr/>
          <p:nvPr/>
        </p:nvSpPr>
        <p:spPr>
          <a:xfrm>
            <a:off x="3479709" y="4623843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ACB3890-1984-B540-93CE-E71BB7821039}"/>
              </a:ext>
            </a:extLst>
          </p:cNvPr>
          <p:cNvSpPr/>
          <p:nvPr/>
        </p:nvSpPr>
        <p:spPr>
          <a:xfrm>
            <a:off x="4134833" y="5236909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C5C6425-BF75-9641-98B6-BFC695970E6B}"/>
              </a:ext>
            </a:extLst>
          </p:cNvPr>
          <p:cNvSpPr/>
          <p:nvPr/>
        </p:nvSpPr>
        <p:spPr>
          <a:xfrm>
            <a:off x="4766734" y="462384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09B197-2183-F44F-B5FF-F4C5BFDF0A91}"/>
              </a:ext>
            </a:extLst>
          </p:cNvPr>
          <p:cNvCxnSpPr>
            <a:cxnSpLocks/>
            <a:stCxn id="139" idx="2"/>
            <a:endCxn id="141" idx="0"/>
          </p:cNvCxnSpPr>
          <p:nvPr/>
        </p:nvCxnSpPr>
        <p:spPr>
          <a:xfrm>
            <a:off x="4061212" y="4250199"/>
            <a:ext cx="339356" cy="986710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BFF4ECE-8B84-4B4C-85B5-A070AADCCD33}"/>
              </a:ext>
            </a:extLst>
          </p:cNvPr>
          <p:cNvCxnSpPr>
            <a:cxnSpLocks/>
            <a:stCxn id="142" idx="1"/>
            <a:endCxn id="139" idx="2"/>
          </p:cNvCxnSpPr>
          <p:nvPr/>
        </p:nvCxnSpPr>
        <p:spPr>
          <a:xfrm flipH="1" flipV="1">
            <a:off x="4061212" y="4250199"/>
            <a:ext cx="705522" cy="607874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042010-8355-B748-8FD6-16CDAF9EFAA6}"/>
              </a:ext>
            </a:extLst>
          </p:cNvPr>
          <p:cNvCxnSpPr>
            <a:cxnSpLocks/>
            <a:stCxn id="142" idx="1"/>
            <a:endCxn id="141" idx="0"/>
          </p:cNvCxnSpPr>
          <p:nvPr/>
        </p:nvCxnSpPr>
        <p:spPr>
          <a:xfrm flipH="1">
            <a:off x="4400568" y="4858073"/>
            <a:ext cx="366166" cy="378836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DCE1C2C-9A83-AD44-B1C4-1F798CE6B54C}"/>
              </a:ext>
            </a:extLst>
          </p:cNvPr>
          <p:cNvSpPr/>
          <p:nvPr/>
        </p:nvSpPr>
        <p:spPr>
          <a:xfrm>
            <a:off x="5578521" y="3166617"/>
            <a:ext cx="2017869" cy="2850994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02D606F-395C-4F48-AF27-6E882FB46976}"/>
              </a:ext>
            </a:extLst>
          </p:cNvPr>
          <p:cNvSpPr txBox="1"/>
          <p:nvPr/>
        </p:nvSpPr>
        <p:spPr>
          <a:xfrm>
            <a:off x="7109366" y="4245877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317FF94-748B-0B41-869A-589773B59F84}"/>
              </a:ext>
            </a:extLst>
          </p:cNvPr>
          <p:cNvSpPr/>
          <p:nvPr/>
        </p:nvSpPr>
        <p:spPr>
          <a:xfrm>
            <a:off x="5697668" y="4623843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92D1A45-EA92-ED4F-8A7D-3DD6B8DF250F}"/>
              </a:ext>
            </a:extLst>
          </p:cNvPr>
          <p:cNvSpPr/>
          <p:nvPr/>
        </p:nvSpPr>
        <p:spPr>
          <a:xfrm>
            <a:off x="6352792" y="5236909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20D0E5F-C46F-894A-8552-B9EC50599FBF}"/>
              </a:ext>
            </a:extLst>
          </p:cNvPr>
          <p:cNvSpPr/>
          <p:nvPr/>
        </p:nvSpPr>
        <p:spPr>
          <a:xfrm>
            <a:off x="6984693" y="462384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729FB02-DB6E-F34D-99E8-C511786B7B5D}"/>
              </a:ext>
            </a:extLst>
          </p:cNvPr>
          <p:cNvCxnSpPr>
            <a:cxnSpLocks/>
            <a:stCxn id="154" idx="1"/>
            <a:endCxn id="153" idx="0"/>
          </p:cNvCxnSpPr>
          <p:nvPr/>
        </p:nvCxnSpPr>
        <p:spPr>
          <a:xfrm flipH="1">
            <a:off x="6618527" y="4858073"/>
            <a:ext cx="366166" cy="378836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264AC53-F4BA-7848-BC7C-DE3D78633F8F}"/>
              </a:ext>
            </a:extLst>
          </p:cNvPr>
          <p:cNvCxnSpPr>
            <a:cxnSpLocks/>
            <a:stCxn id="154" idx="1"/>
            <a:endCxn id="160" idx="2"/>
          </p:cNvCxnSpPr>
          <p:nvPr/>
        </p:nvCxnSpPr>
        <p:spPr>
          <a:xfrm flipH="1" flipV="1">
            <a:off x="6259619" y="4235272"/>
            <a:ext cx="725074" cy="622801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38866D2-497E-DB4B-8030-68D2283F408E}"/>
              </a:ext>
            </a:extLst>
          </p:cNvPr>
          <p:cNvCxnSpPr>
            <a:cxnSpLocks/>
            <a:stCxn id="160" idx="2"/>
            <a:endCxn id="153" idx="0"/>
          </p:cNvCxnSpPr>
          <p:nvPr/>
        </p:nvCxnSpPr>
        <p:spPr>
          <a:xfrm>
            <a:off x="6259619" y="4235272"/>
            <a:ext cx="358908" cy="1001637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9D99FF-8AB1-B040-8ABD-69D864FEEDE6}"/>
              </a:ext>
            </a:extLst>
          </p:cNvPr>
          <p:cNvSpPr/>
          <p:nvPr/>
        </p:nvSpPr>
        <p:spPr>
          <a:xfrm>
            <a:off x="5993884" y="376681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25B9AAC-BBFD-4848-8131-2DAF65473431}"/>
              </a:ext>
            </a:extLst>
          </p:cNvPr>
          <p:cNvSpPr txBox="1"/>
          <p:nvPr/>
        </p:nvSpPr>
        <p:spPr>
          <a:xfrm>
            <a:off x="7073717" y="242513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0DFAE6A-89FD-2347-A166-44E0B6790F33}"/>
              </a:ext>
            </a:extLst>
          </p:cNvPr>
          <p:cNvSpPr/>
          <p:nvPr/>
        </p:nvSpPr>
        <p:spPr>
          <a:xfrm>
            <a:off x="3820738" y="1662142"/>
            <a:ext cx="115233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SDC to PCD ACM</a:t>
            </a:r>
            <a:br>
              <a:rPr lang="en-US" sz="1600" dirty="0"/>
            </a:br>
            <a:r>
              <a:rPr lang="en-US" sz="1600" dirty="0"/>
              <a:t>Gateway</a:t>
            </a:r>
            <a:endParaRPr lang="en-US" sz="120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DAD26D-589B-9C41-A3D1-82820327D043}"/>
              </a:ext>
            </a:extLst>
          </p:cNvPr>
          <p:cNvCxnSpPr>
            <a:cxnSpLocks/>
            <a:stCxn id="71" idx="2"/>
            <a:endCxn id="139" idx="0"/>
          </p:cNvCxnSpPr>
          <p:nvPr/>
        </p:nvCxnSpPr>
        <p:spPr>
          <a:xfrm flipH="1">
            <a:off x="4061212" y="2442844"/>
            <a:ext cx="335692" cy="930438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15A826-29EC-3546-92E8-45753DC3A393}"/>
              </a:ext>
            </a:extLst>
          </p:cNvPr>
          <p:cNvCxnSpPr>
            <a:stCxn id="132" idx="0"/>
            <a:endCxn id="121" idx="2"/>
          </p:cNvCxnSpPr>
          <p:nvPr/>
        </p:nvCxnSpPr>
        <p:spPr>
          <a:xfrm flipH="1" flipV="1">
            <a:off x="2180170" y="4250199"/>
            <a:ext cx="4503" cy="986710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124BA1-D792-AE4C-AC6E-4D2918A4C578}"/>
              </a:ext>
            </a:extLst>
          </p:cNvPr>
          <p:cNvCxnSpPr>
            <a:stCxn id="133" idx="1"/>
            <a:endCxn id="121" idx="2"/>
          </p:cNvCxnSpPr>
          <p:nvPr/>
        </p:nvCxnSpPr>
        <p:spPr>
          <a:xfrm flipH="1" flipV="1">
            <a:off x="2180170" y="4250199"/>
            <a:ext cx="370669" cy="607874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0AEBBD-4B93-9C42-A127-AE7F50CCF80A}"/>
              </a:ext>
            </a:extLst>
          </p:cNvPr>
          <p:cNvCxnSpPr>
            <a:cxnSpLocks/>
            <a:endCxn id="132" idx="0"/>
          </p:cNvCxnSpPr>
          <p:nvPr/>
        </p:nvCxnSpPr>
        <p:spPr>
          <a:xfrm flipH="1">
            <a:off x="2184673" y="4858073"/>
            <a:ext cx="363914" cy="378836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EC2B76-67C7-BD42-98B3-58C58B8274B3}"/>
              </a:ext>
            </a:extLst>
          </p:cNvPr>
          <p:cNvCxnSpPr>
            <a:cxnSpLocks/>
            <a:stCxn id="121" idx="0"/>
            <a:endCxn id="71" idx="2"/>
          </p:cNvCxnSpPr>
          <p:nvPr/>
        </p:nvCxnSpPr>
        <p:spPr>
          <a:xfrm flipV="1">
            <a:off x="2180170" y="2442844"/>
            <a:ext cx="2216734" cy="930438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9155F0-E40D-234B-97C5-2DE1DF42AB91}"/>
              </a:ext>
            </a:extLst>
          </p:cNvPr>
          <p:cNvCxnSpPr>
            <a:cxnSpLocks/>
            <a:stCxn id="71" idx="2"/>
            <a:endCxn id="142" idx="0"/>
          </p:cNvCxnSpPr>
          <p:nvPr/>
        </p:nvCxnSpPr>
        <p:spPr>
          <a:xfrm>
            <a:off x="4396904" y="2442844"/>
            <a:ext cx="635565" cy="2180999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 83">
            <a:extLst>
              <a:ext uri="{FF2B5EF4-FFF2-40B4-BE49-F238E27FC236}">
                <a16:creationId xmlns:a16="http://schemas.microsoft.com/office/drawing/2014/main" id="{93FACDA9-105D-0545-A2FF-600586ACEC9B}"/>
              </a:ext>
            </a:extLst>
          </p:cNvPr>
          <p:cNvSpPr/>
          <p:nvPr/>
        </p:nvSpPr>
        <p:spPr>
          <a:xfrm>
            <a:off x="4447221" y="2458187"/>
            <a:ext cx="1905572" cy="281150"/>
          </a:xfrm>
          <a:custGeom>
            <a:avLst/>
            <a:gdLst>
              <a:gd name="connsiteX0" fmla="*/ 0 w 1143000"/>
              <a:gd name="connsiteY0" fmla="*/ 0 h 309283"/>
              <a:gd name="connsiteX1" fmla="*/ 578224 w 1143000"/>
              <a:gd name="connsiteY1" fmla="*/ 309283 h 309283"/>
              <a:gd name="connsiteX2" fmla="*/ 1143000 w 1143000"/>
              <a:gd name="connsiteY2" fmla="*/ 0 h 30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09283">
                <a:moveTo>
                  <a:pt x="0" y="0"/>
                </a:moveTo>
                <a:cubicBezTo>
                  <a:pt x="193862" y="154641"/>
                  <a:pt x="387724" y="309283"/>
                  <a:pt x="578224" y="309283"/>
                </a:cubicBezTo>
                <a:cubicBezTo>
                  <a:pt x="768724" y="309283"/>
                  <a:pt x="955862" y="154641"/>
                  <a:pt x="1143000" y="0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5D31F0E2-615E-3448-AC99-411E04C95EB3}"/>
              </a:ext>
            </a:extLst>
          </p:cNvPr>
          <p:cNvSpPr/>
          <p:nvPr/>
        </p:nvSpPr>
        <p:spPr>
          <a:xfrm>
            <a:off x="6342051" y="2483139"/>
            <a:ext cx="1648986" cy="256197"/>
          </a:xfrm>
          <a:custGeom>
            <a:avLst/>
            <a:gdLst>
              <a:gd name="connsiteX0" fmla="*/ 0 w 1143000"/>
              <a:gd name="connsiteY0" fmla="*/ 0 h 309283"/>
              <a:gd name="connsiteX1" fmla="*/ 578224 w 1143000"/>
              <a:gd name="connsiteY1" fmla="*/ 309283 h 309283"/>
              <a:gd name="connsiteX2" fmla="*/ 1143000 w 1143000"/>
              <a:gd name="connsiteY2" fmla="*/ 0 h 30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09283">
                <a:moveTo>
                  <a:pt x="0" y="0"/>
                </a:moveTo>
                <a:cubicBezTo>
                  <a:pt x="193862" y="154641"/>
                  <a:pt x="387724" y="309283"/>
                  <a:pt x="578224" y="309283"/>
                </a:cubicBezTo>
                <a:cubicBezTo>
                  <a:pt x="768724" y="309283"/>
                  <a:pt x="955862" y="154641"/>
                  <a:pt x="1143000" y="0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6464F1-0645-D340-BB2B-5DBBE1667132}"/>
              </a:ext>
            </a:extLst>
          </p:cNvPr>
          <p:cNvCxnSpPr>
            <a:cxnSpLocks/>
            <a:stCxn id="154" idx="0"/>
            <a:endCxn id="71" idx="2"/>
          </p:cNvCxnSpPr>
          <p:nvPr/>
        </p:nvCxnSpPr>
        <p:spPr>
          <a:xfrm flipH="1" flipV="1">
            <a:off x="4396904" y="2442844"/>
            <a:ext cx="2853524" cy="2180999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3BD151-75FD-F347-A278-0D6F664E15FC}"/>
              </a:ext>
            </a:extLst>
          </p:cNvPr>
          <p:cNvCxnSpPr>
            <a:cxnSpLocks/>
            <a:stCxn id="160" idx="0"/>
            <a:endCxn id="71" idx="2"/>
          </p:cNvCxnSpPr>
          <p:nvPr/>
        </p:nvCxnSpPr>
        <p:spPr>
          <a:xfrm flipH="1" flipV="1">
            <a:off x="4396904" y="2442844"/>
            <a:ext cx="1862715" cy="1323968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337F03-BEA4-044C-8375-B7FDF2C5A5BC}"/>
              </a:ext>
            </a:extLst>
          </p:cNvPr>
          <p:cNvCxnSpPr>
            <a:stCxn id="153" idx="0"/>
            <a:endCxn id="54" idx="2"/>
          </p:cNvCxnSpPr>
          <p:nvPr/>
        </p:nvCxnSpPr>
        <p:spPr>
          <a:xfrm flipH="1" flipV="1">
            <a:off x="3059032" y="2442844"/>
            <a:ext cx="3559495" cy="2794065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3A9EEB9-0161-A742-8D93-FE547821C191}"/>
              </a:ext>
            </a:extLst>
          </p:cNvPr>
          <p:cNvCxnSpPr>
            <a:cxnSpLocks/>
            <a:stCxn id="153" idx="0"/>
            <a:endCxn id="71" idx="2"/>
          </p:cNvCxnSpPr>
          <p:nvPr/>
        </p:nvCxnSpPr>
        <p:spPr>
          <a:xfrm flipH="1" flipV="1">
            <a:off x="4396904" y="2442844"/>
            <a:ext cx="2221623" cy="2794065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919C97-0647-1942-BD28-FD4632F8781F}"/>
              </a:ext>
            </a:extLst>
          </p:cNvPr>
          <p:cNvCxnSpPr>
            <a:stCxn id="154" idx="0"/>
            <a:endCxn id="54" idx="2"/>
          </p:cNvCxnSpPr>
          <p:nvPr/>
        </p:nvCxnSpPr>
        <p:spPr>
          <a:xfrm flipH="1" flipV="1">
            <a:off x="3059032" y="2442844"/>
            <a:ext cx="4191396" cy="2180999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317359-D61E-F249-9650-753529EC67D0}"/>
              </a:ext>
            </a:extLst>
          </p:cNvPr>
          <p:cNvCxnSpPr>
            <a:stCxn id="160" idx="0"/>
            <a:endCxn id="54" idx="2"/>
          </p:cNvCxnSpPr>
          <p:nvPr/>
        </p:nvCxnSpPr>
        <p:spPr>
          <a:xfrm flipH="1" flipV="1">
            <a:off x="3059032" y="2442844"/>
            <a:ext cx="3200587" cy="1323968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5AA40D-8250-9445-9751-8ED4A6390421}"/>
              </a:ext>
            </a:extLst>
          </p:cNvPr>
          <p:cNvCxnSpPr>
            <a:stCxn id="141" idx="0"/>
            <a:endCxn id="54" idx="2"/>
          </p:cNvCxnSpPr>
          <p:nvPr/>
        </p:nvCxnSpPr>
        <p:spPr>
          <a:xfrm flipH="1" flipV="1">
            <a:off x="3059032" y="2442844"/>
            <a:ext cx="1341536" cy="2794065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6ED2EFA-9036-1542-8C4C-F7378C290C52}"/>
              </a:ext>
            </a:extLst>
          </p:cNvPr>
          <p:cNvCxnSpPr>
            <a:cxnSpLocks/>
            <a:stCxn id="141" idx="0"/>
            <a:endCxn id="71" idx="2"/>
          </p:cNvCxnSpPr>
          <p:nvPr/>
        </p:nvCxnSpPr>
        <p:spPr>
          <a:xfrm flipH="1" flipV="1">
            <a:off x="4396904" y="2442844"/>
            <a:ext cx="3664" cy="2794065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E71F0AD-D25A-914C-B18E-7862F7EFD075}"/>
              </a:ext>
            </a:extLst>
          </p:cNvPr>
          <p:cNvSpPr txBox="1"/>
          <p:nvPr/>
        </p:nvSpPr>
        <p:spPr>
          <a:xfrm>
            <a:off x="1263193" y="5731505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20DD6C1-C901-5343-B3DA-49261DF5EA2B}"/>
              </a:ext>
            </a:extLst>
          </p:cNvPr>
          <p:cNvSpPr txBox="1"/>
          <p:nvPr/>
        </p:nvSpPr>
        <p:spPr>
          <a:xfrm>
            <a:off x="1277721" y="6031414"/>
            <a:ext cx="170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w/proxy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78DD320-7795-A840-812F-96AC594A6B56}"/>
              </a:ext>
            </a:extLst>
          </p:cNvPr>
          <p:cNvSpPr txBox="1"/>
          <p:nvPr/>
        </p:nvSpPr>
        <p:spPr>
          <a:xfrm>
            <a:off x="3486522" y="603141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proxy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8507EA-A181-E042-B63E-98AD4E7AE8D1}"/>
              </a:ext>
            </a:extLst>
          </p:cNvPr>
          <p:cNvSpPr txBox="1"/>
          <p:nvPr/>
        </p:nvSpPr>
        <p:spPr>
          <a:xfrm>
            <a:off x="5610308" y="60314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cockpit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6E8F22-4FB5-E14C-91DF-08DBA7530338}"/>
              </a:ext>
            </a:extLst>
          </p:cNvPr>
          <p:cNvSpPr txBox="1"/>
          <p:nvPr/>
        </p:nvSpPr>
        <p:spPr>
          <a:xfrm>
            <a:off x="3472456" y="5731505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9606FA2-027B-DC40-B545-9091CBC33664}"/>
              </a:ext>
            </a:extLst>
          </p:cNvPr>
          <p:cNvSpPr txBox="1"/>
          <p:nvPr/>
        </p:nvSpPr>
        <p:spPr>
          <a:xfrm>
            <a:off x="6294926" y="573150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5877DB-38DD-4242-9232-ABFC5FDDE7B9}"/>
              </a:ext>
            </a:extLst>
          </p:cNvPr>
          <p:cNvCxnSpPr>
            <a:stCxn id="54" idx="2"/>
            <a:endCxn id="132" idx="0"/>
          </p:cNvCxnSpPr>
          <p:nvPr/>
        </p:nvCxnSpPr>
        <p:spPr>
          <a:xfrm flipH="1">
            <a:off x="2184673" y="2442844"/>
            <a:ext cx="874359" cy="2794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02C2F6-ABC6-984F-A372-D9F90F009708}"/>
              </a:ext>
            </a:extLst>
          </p:cNvPr>
          <p:cNvCxnSpPr>
            <a:stCxn id="54" idx="2"/>
            <a:endCxn id="133" idx="0"/>
          </p:cNvCxnSpPr>
          <p:nvPr/>
        </p:nvCxnSpPr>
        <p:spPr>
          <a:xfrm flipH="1">
            <a:off x="2816574" y="2442844"/>
            <a:ext cx="242458" cy="2180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3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3010-5ED6-3A4A-AB79-04492DD5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2B0D0-12C1-7F47-8207-CC95D0B72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5588" y="2968988"/>
            <a:ext cx="9896187" cy="1495435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Step b:</a:t>
            </a:r>
          </a:p>
          <a:p>
            <a:pPr marL="114300" indent="0" algn="ctr">
              <a:buNone/>
            </a:pPr>
            <a:r>
              <a:rPr lang="en-US" dirty="0"/>
              <a:t>SDPi implementation for Quiet Hospital</a:t>
            </a:r>
          </a:p>
          <a:p>
            <a:pPr marL="114300" indent="0" algn="ctr">
              <a:buNone/>
            </a:pPr>
            <a:r>
              <a:rPr lang="en-US" dirty="0"/>
              <a:t>Only SDC devices – full QH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F977-BE83-5A41-A034-C6A807AA6F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9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0714640" cy="1242134"/>
          </a:xfrm>
        </p:spPr>
        <p:txBody>
          <a:bodyPr/>
          <a:lstStyle/>
          <a:p>
            <a:r>
              <a:rPr lang="en-US" dirty="0"/>
              <a:t>Target 202b?</a:t>
            </a:r>
            <a:br>
              <a:rPr lang="en-US" dirty="0"/>
            </a:br>
            <a:r>
              <a:rPr lang="en-US" dirty="0"/>
              <a:t> - SDPi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Quiet</a:t>
            </a:r>
            <a:r>
              <a:rPr lang="en-US" dirty="0"/>
              <a:t> Hospital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482866" y="1662142"/>
            <a:ext cx="115233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Central Cockpit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5533997" y="1662141"/>
            <a:ext cx="1469644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268218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2698995" y="432922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A662-A6F5-C44E-9B0C-BF7FCB08477C}"/>
              </a:ext>
            </a:extLst>
          </p:cNvPr>
          <p:cNvCxnSpPr>
            <a:cxnSpLocks/>
          </p:cNvCxnSpPr>
          <p:nvPr/>
        </p:nvCxnSpPr>
        <p:spPr>
          <a:xfrm>
            <a:off x="1204535" y="2973566"/>
            <a:ext cx="6311627" cy="164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</p:cNvCxnSpPr>
          <p:nvPr/>
        </p:nvCxnSpPr>
        <p:spPr>
          <a:xfrm flipV="1">
            <a:off x="2150760" y="2970349"/>
            <a:ext cx="1932" cy="481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059032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645941" y="2732489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7939020" y="2090778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BB2E019-59EF-9946-A1B2-F44DCD3CBF08}"/>
              </a:ext>
            </a:extLst>
          </p:cNvPr>
          <p:cNvSpPr txBox="1"/>
          <p:nvPr/>
        </p:nvSpPr>
        <p:spPr>
          <a:xfrm>
            <a:off x="6655714" y="2747609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574965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Cockpit</a:t>
            </a:r>
          </a:p>
          <a:p>
            <a:pPr algn="ctr"/>
            <a:r>
              <a:rPr lang="en-US" sz="1200" dirty="0"/>
              <a:t>Smart Alarms</a:t>
            </a:r>
            <a:br>
              <a:rPr lang="en-US" sz="1200" dirty="0"/>
            </a:br>
            <a:r>
              <a:rPr lang="en-US" sz="1200" dirty="0"/>
              <a:t>Apps</a:t>
            </a:r>
          </a:p>
          <a:p>
            <a:pPr algn="ctr"/>
            <a:r>
              <a:rPr lang="en-US" sz="1200" dirty="0"/>
              <a:t>Proxy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7468EE-5BAB-9849-8ABE-06286A904954}"/>
              </a:ext>
            </a:extLst>
          </p:cNvPr>
          <p:cNvCxnSpPr>
            <a:cxnSpLocks/>
          </p:cNvCxnSpPr>
          <p:nvPr/>
        </p:nvCxnSpPr>
        <p:spPr>
          <a:xfrm>
            <a:off x="1317386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4ED036-76EE-4B40-9384-D1D6595AF05B}"/>
              </a:ext>
            </a:extLst>
          </p:cNvPr>
          <p:cNvCxnSpPr>
            <a:cxnSpLocks/>
            <a:stCxn id="127" idx="0"/>
          </p:cNvCxnSpPr>
          <p:nvPr/>
        </p:nvCxnSpPr>
        <p:spPr>
          <a:xfrm flipV="1">
            <a:off x="1529549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613F0-91BB-414B-A4D6-868A5E4134D0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2180165" y="4341493"/>
            <a:ext cx="4508" cy="8803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17AF1B-6999-3F48-8D6C-A71FFAD1F21D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2816574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3360562" y="3268218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1E5C1C-3E7B-A24C-82D4-855D3406794C}"/>
              </a:ext>
            </a:extLst>
          </p:cNvPr>
          <p:cNvSpPr txBox="1"/>
          <p:nvPr/>
        </p:nvSpPr>
        <p:spPr>
          <a:xfrm>
            <a:off x="4891407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656F0CB-5DEB-A04F-B1A4-44B8A69EC089}"/>
              </a:ext>
            </a:extLst>
          </p:cNvPr>
          <p:cNvCxnSpPr>
            <a:cxnSpLocks/>
          </p:cNvCxnSpPr>
          <p:nvPr/>
        </p:nvCxnSpPr>
        <p:spPr>
          <a:xfrm flipV="1">
            <a:off x="4844231" y="2982792"/>
            <a:ext cx="0" cy="15963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3456007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Cockpit</a:t>
            </a:r>
          </a:p>
          <a:p>
            <a:pPr algn="ctr"/>
            <a:r>
              <a:rPr lang="en-US" sz="1200" dirty="0"/>
              <a:t>Smart Alarms</a:t>
            </a:r>
            <a:br>
              <a:rPr lang="en-US" sz="1200" dirty="0"/>
            </a:br>
            <a:r>
              <a:rPr lang="en-US" sz="1200" dirty="0"/>
              <a:t>Apps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9BA2AF7-A375-6046-AF11-385A491B827C}"/>
              </a:ext>
            </a:extLst>
          </p:cNvPr>
          <p:cNvSpPr/>
          <p:nvPr/>
        </p:nvSpPr>
        <p:spPr>
          <a:xfrm>
            <a:off x="3479709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ACB3890-1984-B540-93CE-E71BB7821039}"/>
              </a:ext>
            </a:extLst>
          </p:cNvPr>
          <p:cNvSpPr/>
          <p:nvPr/>
        </p:nvSpPr>
        <p:spPr>
          <a:xfrm>
            <a:off x="4134833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C5C6425-BF75-9641-98B6-BFC695970E6B}"/>
              </a:ext>
            </a:extLst>
          </p:cNvPr>
          <p:cNvSpPr/>
          <p:nvPr/>
        </p:nvSpPr>
        <p:spPr>
          <a:xfrm>
            <a:off x="4766734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7664087-DD6A-AC4E-8BFD-F6326E77A33D}"/>
              </a:ext>
            </a:extLst>
          </p:cNvPr>
          <p:cNvCxnSpPr>
            <a:cxnSpLocks/>
          </p:cNvCxnSpPr>
          <p:nvPr/>
        </p:nvCxnSpPr>
        <p:spPr>
          <a:xfrm>
            <a:off x="3533281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268368A-312D-264C-A183-99CFA2E2D7F5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3745444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09B197-2183-F44F-B5FF-F4C5BFDF0A91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4400568" y="4579116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BFF4ECE-8B84-4B4C-85B5-A070AADCCD33}"/>
              </a:ext>
            </a:extLst>
          </p:cNvPr>
          <p:cNvCxnSpPr>
            <a:cxnSpLocks/>
            <a:stCxn id="142" idx="0"/>
          </p:cNvCxnSpPr>
          <p:nvPr/>
        </p:nvCxnSpPr>
        <p:spPr>
          <a:xfrm flipV="1">
            <a:off x="5032469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042010-8355-B748-8FD6-16CDAF9EFAA6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060356" y="4329222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DCE1C2C-9A83-AD44-B1C4-1F798CE6B54C}"/>
              </a:ext>
            </a:extLst>
          </p:cNvPr>
          <p:cNvSpPr/>
          <p:nvPr/>
        </p:nvSpPr>
        <p:spPr>
          <a:xfrm>
            <a:off x="5578521" y="3268218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02D606F-395C-4F48-AF27-6E882FB46976}"/>
              </a:ext>
            </a:extLst>
          </p:cNvPr>
          <p:cNvSpPr txBox="1"/>
          <p:nvPr/>
        </p:nvSpPr>
        <p:spPr>
          <a:xfrm>
            <a:off x="7109366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F3998D4-3E16-C845-A4B3-CC6FE2EB897A}"/>
              </a:ext>
            </a:extLst>
          </p:cNvPr>
          <p:cNvCxnSpPr>
            <a:cxnSpLocks/>
          </p:cNvCxnSpPr>
          <p:nvPr/>
        </p:nvCxnSpPr>
        <p:spPr>
          <a:xfrm flipV="1">
            <a:off x="7062190" y="2982792"/>
            <a:ext cx="0" cy="15963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317FF94-748B-0B41-869A-589773B59F84}"/>
              </a:ext>
            </a:extLst>
          </p:cNvPr>
          <p:cNvSpPr/>
          <p:nvPr/>
        </p:nvSpPr>
        <p:spPr>
          <a:xfrm>
            <a:off x="5697668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92D1A45-EA92-ED4F-8A7D-3DD6B8DF250F}"/>
              </a:ext>
            </a:extLst>
          </p:cNvPr>
          <p:cNvSpPr/>
          <p:nvPr/>
        </p:nvSpPr>
        <p:spPr>
          <a:xfrm>
            <a:off x="6352792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20D0E5F-C46F-894A-8552-B9EC50599FBF}"/>
              </a:ext>
            </a:extLst>
          </p:cNvPr>
          <p:cNvSpPr/>
          <p:nvPr/>
        </p:nvSpPr>
        <p:spPr>
          <a:xfrm>
            <a:off x="6984693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5A47B8C-69E5-A643-A8F8-E3D601F3F658}"/>
              </a:ext>
            </a:extLst>
          </p:cNvPr>
          <p:cNvCxnSpPr>
            <a:cxnSpLocks/>
          </p:cNvCxnSpPr>
          <p:nvPr/>
        </p:nvCxnSpPr>
        <p:spPr>
          <a:xfrm>
            <a:off x="5751240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9EFAE5-B65E-9D4D-AF7E-0858A0762A94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5963403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729FB02-DB6E-F34D-99E8-C511786B7B5D}"/>
              </a:ext>
            </a:extLst>
          </p:cNvPr>
          <p:cNvCxnSpPr>
            <a:cxnSpLocks/>
            <a:endCxn id="153" idx="0"/>
          </p:cNvCxnSpPr>
          <p:nvPr/>
        </p:nvCxnSpPr>
        <p:spPr>
          <a:xfrm>
            <a:off x="6618527" y="4579116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264AC53-F4BA-7848-BC7C-DE3D78633F8F}"/>
              </a:ext>
            </a:extLst>
          </p:cNvPr>
          <p:cNvCxnSpPr>
            <a:cxnSpLocks/>
            <a:stCxn id="154" idx="0"/>
          </p:cNvCxnSpPr>
          <p:nvPr/>
        </p:nvCxnSpPr>
        <p:spPr>
          <a:xfrm flipV="1">
            <a:off x="7250428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38866D2-497E-DB4B-8030-68D2283F408E}"/>
              </a:ext>
            </a:extLst>
          </p:cNvPr>
          <p:cNvCxnSpPr>
            <a:cxnSpLocks/>
          </p:cNvCxnSpPr>
          <p:nvPr/>
        </p:nvCxnSpPr>
        <p:spPr>
          <a:xfrm flipH="1">
            <a:off x="6278315" y="4329222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9D99FF-8AB1-B040-8ABD-69D864FEEDE6}"/>
              </a:ext>
            </a:extLst>
          </p:cNvPr>
          <p:cNvSpPr/>
          <p:nvPr/>
        </p:nvSpPr>
        <p:spPr>
          <a:xfrm>
            <a:off x="5993884" y="384583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358AF-40F0-354C-B0C9-C9798B647964}"/>
              </a:ext>
            </a:extLst>
          </p:cNvPr>
          <p:cNvCxnSpPr>
            <a:cxnSpLocks/>
          </p:cNvCxnSpPr>
          <p:nvPr/>
        </p:nvCxnSpPr>
        <p:spPr>
          <a:xfrm>
            <a:off x="4400568" y="2665323"/>
            <a:ext cx="2849860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E6D8F9-3232-EE4E-974C-254B71ABBE63}"/>
              </a:ext>
            </a:extLst>
          </p:cNvPr>
          <p:cNvCxnSpPr>
            <a:cxnSpLocks/>
          </p:cNvCxnSpPr>
          <p:nvPr/>
        </p:nvCxnSpPr>
        <p:spPr>
          <a:xfrm flipV="1">
            <a:off x="6283307" y="2442844"/>
            <a:ext cx="0" cy="222479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25B9AAC-BBFD-4848-8131-2DAF65473431}"/>
              </a:ext>
            </a:extLst>
          </p:cNvPr>
          <p:cNvSpPr txBox="1"/>
          <p:nvPr/>
        </p:nvSpPr>
        <p:spPr>
          <a:xfrm>
            <a:off x="6656025" y="242513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0DFAE6A-89FD-2347-A166-44E0B6790F33}"/>
              </a:ext>
            </a:extLst>
          </p:cNvPr>
          <p:cNvSpPr/>
          <p:nvPr/>
        </p:nvSpPr>
        <p:spPr>
          <a:xfrm>
            <a:off x="3820738" y="1662142"/>
            <a:ext cx="115233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SDC to PCD ACM</a:t>
            </a:r>
            <a:br>
              <a:rPr lang="en-US" sz="1600" dirty="0"/>
            </a:br>
            <a:r>
              <a:rPr lang="en-US" sz="1600" dirty="0"/>
              <a:t>Gateway</a:t>
            </a:r>
            <a:endParaRPr lang="en-US" sz="120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DAD26D-589B-9C41-A3D1-82820327D043}"/>
              </a:ext>
            </a:extLst>
          </p:cNvPr>
          <p:cNvCxnSpPr>
            <a:cxnSpLocks/>
          </p:cNvCxnSpPr>
          <p:nvPr/>
        </p:nvCxnSpPr>
        <p:spPr>
          <a:xfrm>
            <a:off x="4141411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94E75B-4B06-FD43-8DD3-B58C85D12806}"/>
              </a:ext>
            </a:extLst>
          </p:cNvPr>
          <p:cNvCxnSpPr>
            <a:cxnSpLocks/>
          </p:cNvCxnSpPr>
          <p:nvPr/>
        </p:nvCxnSpPr>
        <p:spPr>
          <a:xfrm flipV="1">
            <a:off x="4562083" y="2442844"/>
            <a:ext cx="0" cy="222479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DCF4DF2-E64B-4E43-9344-6E179BFEEF7D}"/>
              </a:ext>
            </a:extLst>
          </p:cNvPr>
          <p:cNvSpPr txBox="1"/>
          <p:nvPr/>
        </p:nvSpPr>
        <p:spPr>
          <a:xfrm>
            <a:off x="8106330" y="3959758"/>
            <a:ext cx="3861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Assumes devices in room are all connected via SDC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Quiet Hospital concept achieved</a:t>
            </a:r>
          </a:p>
          <a:p>
            <a:r>
              <a:rPr lang="en-US" sz="1400" dirty="0"/>
              <a:t>Nurse devices can receive and acknowledge alerts via the Alert Distribution System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6ACD1E-892B-1146-A528-294669121C4C}"/>
              </a:ext>
            </a:extLst>
          </p:cNvPr>
          <p:cNvSpPr txBox="1"/>
          <p:nvPr/>
        </p:nvSpPr>
        <p:spPr>
          <a:xfrm>
            <a:off x="1263193" y="5708927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15FFA0-3B88-0942-BB54-6439AB0C5F63}"/>
              </a:ext>
            </a:extLst>
          </p:cNvPr>
          <p:cNvSpPr txBox="1"/>
          <p:nvPr/>
        </p:nvSpPr>
        <p:spPr>
          <a:xfrm>
            <a:off x="1277721" y="6031414"/>
            <a:ext cx="170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w/proxy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C61617-D4A0-4F41-B5FE-EA94EBBE5D57}"/>
              </a:ext>
            </a:extLst>
          </p:cNvPr>
          <p:cNvSpPr txBox="1"/>
          <p:nvPr/>
        </p:nvSpPr>
        <p:spPr>
          <a:xfrm>
            <a:off x="3486522" y="603141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proxy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89BA95-89ED-5B46-B0DE-969B7232CAA0}"/>
              </a:ext>
            </a:extLst>
          </p:cNvPr>
          <p:cNvSpPr txBox="1"/>
          <p:nvPr/>
        </p:nvSpPr>
        <p:spPr>
          <a:xfrm>
            <a:off x="5610308" y="60314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cockpit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AAB86B-EED9-DB44-8ABD-415788F357B6}"/>
              </a:ext>
            </a:extLst>
          </p:cNvPr>
          <p:cNvSpPr txBox="1"/>
          <p:nvPr/>
        </p:nvSpPr>
        <p:spPr>
          <a:xfrm>
            <a:off x="3472456" y="5708927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1A880C-C697-D34A-A89B-E377D0EB1F10}"/>
              </a:ext>
            </a:extLst>
          </p:cNvPr>
          <p:cNvSpPr txBox="1"/>
          <p:nvPr/>
        </p:nvSpPr>
        <p:spPr>
          <a:xfrm>
            <a:off x="6294926" y="5708927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E87DD15-F0A1-3E44-AC42-73E10728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79" y="1939917"/>
            <a:ext cx="419229" cy="41922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C0BF930-FA3A-0840-AE91-613B4C63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419" y="2468783"/>
            <a:ext cx="217646" cy="217646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4CE0C64-990B-794F-A569-68D961BAD9F1}"/>
              </a:ext>
            </a:extLst>
          </p:cNvPr>
          <p:cNvCxnSpPr/>
          <p:nvPr/>
        </p:nvCxnSpPr>
        <p:spPr>
          <a:xfrm>
            <a:off x="7430458" y="2662920"/>
            <a:ext cx="49178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02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D194-7998-4B46-9CC3-4F9EAB28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Defns</a:t>
            </a:r>
            <a:r>
              <a:rPr lang="en-US" dirty="0"/>
              <a:t>. From 60601-1-8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D8F8D-1520-9144-8DB6-A09F6FC5D2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C0EF20-1D51-2E4D-9948-0EF179540BCB}"/>
              </a:ext>
            </a:extLst>
          </p:cNvPr>
          <p:cNvSpPr/>
          <p:nvPr/>
        </p:nvSpPr>
        <p:spPr>
          <a:xfrm>
            <a:off x="-12433" y="1529217"/>
            <a:ext cx="1223830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 - * DISTRIBUTED INFORMATION SYSTEM ABOUT ALARM CONDITIONS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that involves more than one item of equipment in a ME SYSTEM intended to provide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about ALARM CONDITIONS but does not guarantee delivery of that information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 1 A DISTRIBUTED INFORMATION SYSTEM ABOUT ALARM CONDITIONS is not intended to notify OPERATORS of the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existence of an ALARM CONDITION as a RISK CONTROL measure. A DISTRIBUTED INFORMATION SYSTEM ABOUT ALARM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CONDITIONS is intended to provide information about an ALARM CONDITION while the OPERATOR is aware of the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existence of the ALARM CONDITION by an ALARM SYSTEM.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NOTE 2 A DISTRIBUTED INFORMATION SYSTEM ABOUT ALARM CONDITIONS is not intended for confirmed delivery of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ALARM CONDITIONS.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could be: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Sometimes referred to as secondary alerting devices: Hallway display of active alarms; Hallway light over room door; Caregiver worn device;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38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0714640" cy="1242134"/>
          </a:xfrm>
        </p:spPr>
        <p:txBody>
          <a:bodyPr/>
          <a:lstStyle/>
          <a:p>
            <a:r>
              <a:rPr lang="en-US" dirty="0"/>
              <a:t>Target 202b?</a:t>
            </a:r>
            <a:br>
              <a:rPr lang="en-US" dirty="0"/>
            </a:br>
            <a:r>
              <a:rPr lang="en-US" dirty="0"/>
              <a:t> - SDPi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Quiet</a:t>
            </a:r>
            <a:r>
              <a:rPr lang="en-US" dirty="0"/>
              <a:t> Hospital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482866" y="1662142"/>
            <a:ext cx="115233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Central Cockpit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5533997" y="1662141"/>
            <a:ext cx="1469644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302085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2698995" y="432922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150760" y="2442844"/>
            <a:ext cx="908272" cy="1009462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  <a:stCxn id="54" idx="2"/>
            <a:endCxn id="139" idx="0"/>
          </p:cNvCxnSpPr>
          <p:nvPr/>
        </p:nvCxnSpPr>
        <p:spPr>
          <a:xfrm>
            <a:off x="3059032" y="2442844"/>
            <a:ext cx="1002180" cy="1009461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7939020" y="2090778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574965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Cockpit</a:t>
            </a:r>
          </a:p>
          <a:p>
            <a:pPr algn="ctr"/>
            <a:r>
              <a:rPr lang="en-US" sz="1200" dirty="0"/>
              <a:t>Smart Alarms</a:t>
            </a:r>
            <a:br>
              <a:rPr lang="en-US" sz="1200" dirty="0"/>
            </a:br>
            <a:r>
              <a:rPr lang="en-US" sz="1200" dirty="0"/>
              <a:t>Apps</a:t>
            </a:r>
          </a:p>
          <a:p>
            <a:pPr algn="ctr"/>
            <a:r>
              <a:rPr lang="en-US" sz="1200" dirty="0"/>
              <a:t>Proxy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70286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31593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70286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3360562" y="3302085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1E5C1C-3E7B-A24C-82D4-855D3406794C}"/>
              </a:ext>
            </a:extLst>
          </p:cNvPr>
          <p:cNvSpPr txBox="1"/>
          <p:nvPr/>
        </p:nvSpPr>
        <p:spPr>
          <a:xfrm>
            <a:off x="4891407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656F0CB-5DEB-A04F-B1A4-44B8A69EC089}"/>
              </a:ext>
            </a:extLst>
          </p:cNvPr>
          <p:cNvCxnSpPr>
            <a:cxnSpLocks/>
            <a:stCxn id="142" idx="0"/>
            <a:endCxn id="54" idx="2"/>
          </p:cNvCxnSpPr>
          <p:nvPr/>
        </p:nvCxnSpPr>
        <p:spPr>
          <a:xfrm flipH="1" flipV="1">
            <a:off x="3059032" y="2442844"/>
            <a:ext cx="1973437" cy="2260022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3456007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9BA2AF7-A375-6046-AF11-385A491B827C}"/>
              </a:ext>
            </a:extLst>
          </p:cNvPr>
          <p:cNvSpPr/>
          <p:nvPr/>
        </p:nvSpPr>
        <p:spPr>
          <a:xfrm>
            <a:off x="3479709" y="470286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ACB3890-1984-B540-93CE-E71BB7821039}"/>
              </a:ext>
            </a:extLst>
          </p:cNvPr>
          <p:cNvSpPr/>
          <p:nvPr/>
        </p:nvSpPr>
        <p:spPr>
          <a:xfrm>
            <a:off x="4134833" y="531593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C5C6425-BF75-9641-98B6-BFC695970E6B}"/>
              </a:ext>
            </a:extLst>
          </p:cNvPr>
          <p:cNvSpPr/>
          <p:nvPr/>
        </p:nvSpPr>
        <p:spPr>
          <a:xfrm>
            <a:off x="4766734" y="470286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09B197-2183-F44F-B5FF-F4C5BFDF0A91}"/>
              </a:ext>
            </a:extLst>
          </p:cNvPr>
          <p:cNvCxnSpPr>
            <a:cxnSpLocks/>
            <a:stCxn id="139" idx="2"/>
            <a:endCxn id="141" idx="0"/>
          </p:cNvCxnSpPr>
          <p:nvPr/>
        </p:nvCxnSpPr>
        <p:spPr>
          <a:xfrm>
            <a:off x="4061212" y="4329222"/>
            <a:ext cx="339356" cy="98671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BFF4ECE-8B84-4B4C-85B5-A070AADCCD33}"/>
              </a:ext>
            </a:extLst>
          </p:cNvPr>
          <p:cNvCxnSpPr>
            <a:cxnSpLocks/>
            <a:stCxn id="142" idx="1"/>
            <a:endCxn id="139" idx="2"/>
          </p:cNvCxnSpPr>
          <p:nvPr/>
        </p:nvCxnSpPr>
        <p:spPr>
          <a:xfrm flipH="1" flipV="1">
            <a:off x="4061212" y="4329222"/>
            <a:ext cx="705522" cy="607874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042010-8355-B748-8FD6-16CDAF9EFAA6}"/>
              </a:ext>
            </a:extLst>
          </p:cNvPr>
          <p:cNvCxnSpPr>
            <a:cxnSpLocks/>
            <a:stCxn id="142" idx="1"/>
            <a:endCxn id="141" idx="0"/>
          </p:cNvCxnSpPr>
          <p:nvPr/>
        </p:nvCxnSpPr>
        <p:spPr>
          <a:xfrm flipH="1">
            <a:off x="4400568" y="4937096"/>
            <a:ext cx="366166" cy="37883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DCE1C2C-9A83-AD44-B1C4-1F798CE6B54C}"/>
              </a:ext>
            </a:extLst>
          </p:cNvPr>
          <p:cNvSpPr/>
          <p:nvPr/>
        </p:nvSpPr>
        <p:spPr>
          <a:xfrm>
            <a:off x="5578521" y="3302085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02D606F-395C-4F48-AF27-6E882FB46976}"/>
              </a:ext>
            </a:extLst>
          </p:cNvPr>
          <p:cNvSpPr txBox="1"/>
          <p:nvPr/>
        </p:nvSpPr>
        <p:spPr>
          <a:xfrm>
            <a:off x="7109366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317FF94-748B-0B41-869A-589773B59F84}"/>
              </a:ext>
            </a:extLst>
          </p:cNvPr>
          <p:cNvSpPr/>
          <p:nvPr/>
        </p:nvSpPr>
        <p:spPr>
          <a:xfrm>
            <a:off x="5697668" y="470286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92D1A45-EA92-ED4F-8A7D-3DD6B8DF250F}"/>
              </a:ext>
            </a:extLst>
          </p:cNvPr>
          <p:cNvSpPr/>
          <p:nvPr/>
        </p:nvSpPr>
        <p:spPr>
          <a:xfrm>
            <a:off x="6352792" y="531593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20D0E5F-C46F-894A-8552-B9EC50599FBF}"/>
              </a:ext>
            </a:extLst>
          </p:cNvPr>
          <p:cNvSpPr/>
          <p:nvPr/>
        </p:nvSpPr>
        <p:spPr>
          <a:xfrm>
            <a:off x="6984693" y="470286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729FB02-DB6E-F34D-99E8-C511786B7B5D}"/>
              </a:ext>
            </a:extLst>
          </p:cNvPr>
          <p:cNvCxnSpPr>
            <a:cxnSpLocks/>
            <a:stCxn id="154" idx="1"/>
            <a:endCxn id="153" idx="0"/>
          </p:cNvCxnSpPr>
          <p:nvPr/>
        </p:nvCxnSpPr>
        <p:spPr>
          <a:xfrm flipH="1">
            <a:off x="6618527" y="4937096"/>
            <a:ext cx="366166" cy="37883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264AC53-F4BA-7848-BC7C-DE3D78633F8F}"/>
              </a:ext>
            </a:extLst>
          </p:cNvPr>
          <p:cNvCxnSpPr>
            <a:cxnSpLocks/>
            <a:stCxn id="154" idx="1"/>
            <a:endCxn id="160" idx="2"/>
          </p:cNvCxnSpPr>
          <p:nvPr/>
        </p:nvCxnSpPr>
        <p:spPr>
          <a:xfrm flipH="1" flipV="1">
            <a:off x="6575711" y="4314295"/>
            <a:ext cx="408982" cy="622801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38866D2-497E-DB4B-8030-68D2283F408E}"/>
              </a:ext>
            </a:extLst>
          </p:cNvPr>
          <p:cNvCxnSpPr>
            <a:cxnSpLocks/>
            <a:stCxn id="160" idx="2"/>
            <a:endCxn id="153" idx="0"/>
          </p:cNvCxnSpPr>
          <p:nvPr/>
        </p:nvCxnSpPr>
        <p:spPr>
          <a:xfrm>
            <a:off x="6575711" y="4314295"/>
            <a:ext cx="42816" cy="100163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9D99FF-8AB1-B040-8ABD-69D864FEEDE6}"/>
              </a:ext>
            </a:extLst>
          </p:cNvPr>
          <p:cNvSpPr/>
          <p:nvPr/>
        </p:nvSpPr>
        <p:spPr>
          <a:xfrm>
            <a:off x="6309976" y="384583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25B9AAC-BBFD-4848-8131-2DAF65473431}"/>
              </a:ext>
            </a:extLst>
          </p:cNvPr>
          <p:cNvSpPr txBox="1"/>
          <p:nvPr/>
        </p:nvSpPr>
        <p:spPr>
          <a:xfrm>
            <a:off x="7073717" y="242513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0DFAE6A-89FD-2347-A166-44E0B6790F33}"/>
              </a:ext>
            </a:extLst>
          </p:cNvPr>
          <p:cNvSpPr/>
          <p:nvPr/>
        </p:nvSpPr>
        <p:spPr>
          <a:xfrm>
            <a:off x="3820738" y="1662142"/>
            <a:ext cx="1152332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SDC to PCD ACM</a:t>
            </a:r>
            <a:br>
              <a:rPr lang="en-US" sz="1600" dirty="0"/>
            </a:br>
            <a:r>
              <a:rPr lang="en-US" sz="1600" dirty="0"/>
              <a:t>Gateway</a:t>
            </a:r>
            <a:endParaRPr lang="en-US" sz="120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DAD26D-589B-9C41-A3D1-82820327D043}"/>
              </a:ext>
            </a:extLst>
          </p:cNvPr>
          <p:cNvCxnSpPr>
            <a:cxnSpLocks/>
            <a:stCxn id="71" idx="2"/>
            <a:endCxn id="139" idx="0"/>
          </p:cNvCxnSpPr>
          <p:nvPr/>
        </p:nvCxnSpPr>
        <p:spPr>
          <a:xfrm flipH="1">
            <a:off x="4061212" y="2442844"/>
            <a:ext cx="335692" cy="1009461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15A826-29EC-3546-92E8-45753DC3A393}"/>
              </a:ext>
            </a:extLst>
          </p:cNvPr>
          <p:cNvCxnSpPr>
            <a:cxnSpLocks/>
            <a:stCxn id="132" idx="0"/>
            <a:endCxn id="121" idx="2"/>
          </p:cNvCxnSpPr>
          <p:nvPr/>
        </p:nvCxnSpPr>
        <p:spPr>
          <a:xfrm flipH="1" flipV="1">
            <a:off x="2180170" y="4329222"/>
            <a:ext cx="4503" cy="98671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124BA1-D792-AE4C-AC6E-4D2918A4C578}"/>
              </a:ext>
            </a:extLst>
          </p:cNvPr>
          <p:cNvCxnSpPr>
            <a:stCxn id="133" idx="1"/>
            <a:endCxn id="121" idx="2"/>
          </p:cNvCxnSpPr>
          <p:nvPr/>
        </p:nvCxnSpPr>
        <p:spPr>
          <a:xfrm flipH="1" flipV="1">
            <a:off x="2180170" y="4329222"/>
            <a:ext cx="370669" cy="607874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0AEBBD-4B93-9C42-A127-AE7F50CCF80A}"/>
              </a:ext>
            </a:extLst>
          </p:cNvPr>
          <p:cNvCxnSpPr>
            <a:cxnSpLocks/>
            <a:endCxn id="132" idx="0"/>
          </p:cNvCxnSpPr>
          <p:nvPr/>
        </p:nvCxnSpPr>
        <p:spPr>
          <a:xfrm flipH="1">
            <a:off x="2184673" y="4937096"/>
            <a:ext cx="363914" cy="37883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EC2B76-67C7-BD42-98B3-58C58B8274B3}"/>
              </a:ext>
            </a:extLst>
          </p:cNvPr>
          <p:cNvCxnSpPr>
            <a:cxnSpLocks/>
            <a:stCxn id="121" idx="0"/>
            <a:endCxn id="71" idx="2"/>
          </p:cNvCxnSpPr>
          <p:nvPr/>
        </p:nvCxnSpPr>
        <p:spPr>
          <a:xfrm flipV="1">
            <a:off x="2180170" y="2442844"/>
            <a:ext cx="2216734" cy="1009461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9155F0-E40D-234B-97C5-2DE1DF42AB91}"/>
              </a:ext>
            </a:extLst>
          </p:cNvPr>
          <p:cNvCxnSpPr>
            <a:cxnSpLocks/>
            <a:stCxn id="71" idx="2"/>
            <a:endCxn id="142" idx="0"/>
          </p:cNvCxnSpPr>
          <p:nvPr/>
        </p:nvCxnSpPr>
        <p:spPr>
          <a:xfrm>
            <a:off x="4396904" y="2442844"/>
            <a:ext cx="635565" cy="2260022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 83">
            <a:extLst>
              <a:ext uri="{FF2B5EF4-FFF2-40B4-BE49-F238E27FC236}">
                <a16:creationId xmlns:a16="http://schemas.microsoft.com/office/drawing/2014/main" id="{93FACDA9-105D-0545-A2FF-600586ACEC9B}"/>
              </a:ext>
            </a:extLst>
          </p:cNvPr>
          <p:cNvSpPr/>
          <p:nvPr/>
        </p:nvSpPr>
        <p:spPr>
          <a:xfrm>
            <a:off x="4447221" y="2458187"/>
            <a:ext cx="1905572" cy="281150"/>
          </a:xfrm>
          <a:custGeom>
            <a:avLst/>
            <a:gdLst>
              <a:gd name="connsiteX0" fmla="*/ 0 w 1143000"/>
              <a:gd name="connsiteY0" fmla="*/ 0 h 309283"/>
              <a:gd name="connsiteX1" fmla="*/ 578224 w 1143000"/>
              <a:gd name="connsiteY1" fmla="*/ 309283 h 309283"/>
              <a:gd name="connsiteX2" fmla="*/ 1143000 w 1143000"/>
              <a:gd name="connsiteY2" fmla="*/ 0 h 30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09283">
                <a:moveTo>
                  <a:pt x="0" y="0"/>
                </a:moveTo>
                <a:cubicBezTo>
                  <a:pt x="193862" y="154641"/>
                  <a:pt x="387724" y="309283"/>
                  <a:pt x="578224" y="309283"/>
                </a:cubicBezTo>
                <a:cubicBezTo>
                  <a:pt x="768724" y="309283"/>
                  <a:pt x="955862" y="154641"/>
                  <a:pt x="1143000" y="0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5D31F0E2-615E-3448-AC99-411E04C95EB3}"/>
              </a:ext>
            </a:extLst>
          </p:cNvPr>
          <p:cNvSpPr/>
          <p:nvPr/>
        </p:nvSpPr>
        <p:spPr>
          <a:xfrm>
            <a:off x="6342051" y="2483139"/>
            <a:ext cx="1648986" cy="256197"/>
          </a:xfrm>
          <a:custGeom>
            <a:avLst/>
            <a:gdLst>
              <a:gd name="connsiteX0" fmla="*/ 0 w 1143000"/>
              <a:gd name="connsiteY0" fmla="*/ 0 h 309283"/>
              <a:gd name="connsiteX1" fmla="*/ 578224 w 1143000"/>
              <a:gd name="connsiteY1" fmla="*/ 309283 h 309283"/>
              <a:gd name="connsiteX2" fmla="*/ 1143000 w 1143000"/>
              <a:gd name="connsiteY2" fmla="*/ 0 h 30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09283">
                <a:moveTo>
                  <a:pt x="0" y="0"/>
                </a:moveTo>
                <a:cubicBezTo>
                  <a:pt x="193862" y="154641"/>
                  <a:pt x="387724" y="309283"/>
                  <a:pt x="578224" y="309283"/>
                </a:cubicBezTo>
                <a:cubicBezTo>
                  <a:pt x="768724" y="309283"/>
                  <a:pt x="955862" y="154641"/>
                  <a:pt x="1143000" y="0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6464F1-0645-D340-BB2B-5DBBE1667132}"/>
              </a:ext>
            </a:extLst>
          </p:cNvPr>
          <p:cNvCxnSpPr>
            <a:cxnSpLocks/>
            <a:stCxn id="154" idx="0"/>
            <a:endCxn id="71" idx="2"/>
          </p:cNvCxnSpPr>
          <p:nvPr/>
        </p:nvCxnSpPr>
        <p:spPr>
          <a:xfrm flipH="1" flipV="1">
            <a:off x="4396904" y="2442844"/>
            <a:ext cx="2853524" cy="2260022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3BD151-75FD-F347-A278-0D6F664E15FC}"/>
              </a:ext>
            </a:extLst>
          </p:cNvPr>
          <p:cNvCxnSpPr>
            <a:cxnSpLocks/>
            <a:stCxn id="160" idx="0"/>
            <a:endCxn id="71" idx="2"/>
          </p:cNvCxnSpPr>
          <p:nvPr/>
        </p:nvCxnSpPr>
        <p:spPr>
          <a:xfrm flipH="1" flipV="1">
            <a:off x="4396904" y="2442844"/>
            <a:ext cx="2178807" cy="1402991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337F03-BEA4-044C-8375-B7FDF2C5A5BC}"/>
              </a:ext>
            </a:extLst>
          </p:cNvPr>
          <p:cNvCxnSpPr>
            <a:stCxn id="153" idx="0"/>
            <a:endCxn id="54" idx="2"/>
          </p:cNvCxnSpPr>
          <p:nvPr/>
        </p:nvCxnSpPr>
        <p:spPr>
          <a:xfrm flipH="1" flipV="1">
            <a:off x="3059032" y="2442844"/>
            <a:ext cx="3559495" cy="2873088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3A9EEB9-0161-A742-8D93-FE547821C191}"/>
              </a:ext>
            </a:extLst>
          </p:cNvPr>
          <p:cNvCxnSpPr>
            <a:cxnSpLocks/>
            <a:stCxn id="153" idx="0"/>
            <a:endCxn id="71" idx="2"/>
          </p:cNvCxnSpPr>
          <p:nvPr/>
        </p:nvCxnSpPr>
        <p:spPr>
          <a:xfrm flipH="1" flipV="1">
            <a:off x="4396904" y="2442844"/>
            <a:ext cx="2221623" cy="2873088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919C97-0647-1942-BD28-FD4632F8781F}"/>
              </a:ext>
            </a:extLst>
          </p:cNvPr>
          <p:cNvCxnSpPr>
            <a:stCxn id="154" idx="0"/>
            <a:endCxn id="54" idx="2"/>
          </p:cNvCxnSpPr>
          <p:nvPr/>
        </p:nvCxnSpPr>
        <p:spPr>
          <a:xfrm flipH="1" flipV="1">
            <a:off x="3059032" y="2442844"/>
            <a:ext cx="4191396" cy="2260022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317359-D61E-F249-9650-753529EC67D0}"/>
              </a:ext>
            </a:extLst>
          </p:cNvPr>
          <p:cNvCxnSpPr>
            <a:stCxn id="160" idx="0"/>
            <a:endCxn id="54" idx="2"/>
          </p:cNvCxnSpPr>
          <p:nvPr/>
        </p:nvCxnSpPr>
        <p:spPr>
          <a:xfrm flipH="1" flipV="1">
            <a:off x="3059032" y="2442844"/>
            <a:ext cx="3516679" cy="1402991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5AA40D-8250-9445-9751-8ED4A6390421}"/>
              </a:ext>
            </a:extLst>
          </p:cNvPr>
          <p:cNvCxnSpPr>
            <a:stCxn id="141" idx="0"/>
            <a:endCxn id="54" idx="2"/>
          </p:cNvCxnSpPr>
          <p:nvPr/>
        </p:nvCxnSpPr>
        <p:spPr>
          <a:xfrm flipH="1" flipV="1">
            <a:off x="3059032" y="2442844"/>
            <a:ext cx="1341536" cy="2873088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6ED2EFA-9036-1542-8C4C-F7378C290C52}"/>
              </a:ext>
            </a:extLst>
          </p:cNvPr>
          <p:cNvCxnSpPr>
            <a:cxnSpLocks/>
            <a:stCxn id="141" idx="0"/>
            <a:endCxn id="71" idx="2"/>
          </p:cNvCxnSpPr>
          <p:nvPr/>
        </p:nvCxnSpPr>
        <p:spPr>
          <a:xfrm flipH="1" flipV="1">
            <a:off x="4396904" y="2442844"/>
            <a:ext cx="3664" cy="2873088"/>
          </a:xfrm>
          <a:prstGeom prst="line">
            <a:avLst/>
          </a:prstGeom>
          <a:ln w="317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BA3F69-7C16-3C42-BE10-835F5D80C2B6}"/>
              </a:ext>
            </a:extLst>
          </p:cNvPr>
          <p:cNvCxnSpPr>
            <a:stCxn id="121" idx="2"/>
            <a:endCxn id="127" idx="3"/>
          </p:cNvCxnSpPr>
          <p:nvPr/>
        </p:nvCxnSpPr>
        <p:spPr>
          <a:xfrm flipH="1">
            <a:off x="1795283" y="4329222"/>
            <a:ext cx="384887" cy="607874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A919BE-4948-664A-B23B-227376BE87DD}"/>
              </a:ext>
            </a:extLst>
          </p:cNvPr>
          <p:cNvCxnSpPr>
            <a:stCxn id="127" idx="3"/>
            <a:endCxn id="132" idx="0"/>
          </p:cNvCxnSpPr>
          <p:nvPr/>
        </p:nvCxnSpPr>
        <p:spPr>
          <a:xfrm>
            <a:off x="1795283" y="4937096"/>
            <a:ext cx="389390" cy="37883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C80B0E-BCAC-C449-B32C-34DDB9D31023}"/>
              </a:ext>
            </a:extLst>
          </p:cNvPr>
          <p:cNvCxnSpPr>
            <a:stCxn id="127" idx="3"/>
            <a:endCxn id="133" idx="1"/>
          </p:cNvCxnSpPr>
          <p:nvPr/>
        </p:nvCxnSpPr>
        <p:spPr>
          <a:xfrm>
            <a:off x="1795283" y="4937096"/>
            <a:ext cx="75555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CE626B-3EB4-284E-B0BA-02952F181A1D}"/>
              </a:ext>
            </a:extLst>
          </p:cNvPr>
          <p:cNvCxnSpPr>
            <a:stCxn id="140" idx="3"/>
            <a:endCxn id="141" idx="0"/>
          </p:cNvCxnSpPr>
          <p:nvPr/>
        </p:nvCxnSpPr>
        <p:spPr>
          <a:xfrm>
            <a:off x="4011178" y="4937096"/>
            <a:ext cx="389390" cy="37883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BED330-0A52-0B43-8FB9-54528A6E0745}"/>
              </a:ext>
            </a:extLst>
          </p:cNvPr>
          <p:cNvCxnSpPr>
            <a:stCxn id="140" idx="3"/>
            <a:endCxn id="139" idx="2"/>
          </p:cNvCxnSpPr>
          <p:nvPr/>
        </p:nvCxnSpPr>
        <p:spPr>
          <a:xfrm flipV="1">
            <a:off x="4011178" y="4329222"/>
            <a:ext cx="50034" cy="607874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8E0132-6402-2748-9FF5-4A65F9E564BF}"/>
              </a:ext>
            </a:extLst>
          </p:cNvPr>
          <p:cNvCxnSpPr>
            <a:stCxn id="140" idx="3"/>
            <a:endCxn id="142" idx="1"/>
          </p:cNvCxnSpPr>
          <p:nvPr/>
        </p:nvCxnSpPr>
        <p:spPr>
          <a:xfrm>
            <a:off x="4011178" y="4937096"/>
            <a:ext cx="75555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570EB2-320E-BA46-83B4-FBD978C398BA}"/>
              </a:ext>
            </a:extLst>
          </p:cNvPr>
          <p:cNvCxnSpPr>
            <a:stCxn id="160" idx="2"/>
            <a:endCxn id="152" idx="3"/>
          </p:cNvCxnSpPr>
          <p:nvPr/>
        </p:nvCxnSpPr>
        <p:spPr>
          <a:xfrm flipH="1">
            <a:off x="6229137" y="4314295"/>
            <a:ext cx="346574" cy="622801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637BA0-6B3C-E249-A9A5-8C438B5E3B55}"/>
              </a:ext>
            </a:extLst>
          </p:cNvPr>
          <p:cNvCxnSpPr>
            <a:stCxn id="152" idx="3"/>
            <a:endCxn id="154" idx="1"/>
          </p:cNvCxnSpPr>
          <p:nvPr/>
        </p:nvCxnSpPr>
        <p:spPr>
          <a:xfrm>
            <a:off x="6229137" y="4937096"/>
            <a:ext cx="75555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3315E2-661D-E341-B079-B1EDC9340D56}"/>
              </a:ext>
            </a:extLst>
          </p:cNvPr>
          <p:cNvCxnSpPr>
            <a:stCxn id="152" idx="3"/>
            <a:endCxn id="153" idx="0"/>
          </p:cNvCxnSpPr>
          <p:nvPr/>
        </p:nvCxnSpPr>
        <p:spPr>
          <a:xfrm>
            <a:off x="6229137" y="4937096"/>
            <a:ext cx="389390" cy="37883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3F2B11-D5B4-F244-9F99-DC8E4FBA602D}"/>
              </a:ext>
            </a:extLst>
          </p:cNvPr>
          <p:cNvCxnSpPr>
            <a:stCxn id="140" idx="0"/>
            <a:endCxn id="54" idx="2"/>
          </p:cNvCxnSpPr>
          <p:nvPr/>
        </p:nvCxnSpPr>
        <p:spPr>
          <a:xfrm flipH="1" flipV="1">
            <a:off x="3059032" y="2442844"/>
            <a:ext cx="686412" cy="2260022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D50CEE-2E6E-FA43-B6C5-31EF455B91F2}"/>
              </a:ext>
            </a:extLst>
          </p:cNvPr>
          <p:cNvCxnSpPr>
            <a:stCxn id="140" idx="0"/>
            <a:endCxn id="71" idx="2"/>
          </p:cNvCxnSpPr>
          <p:nvPr/>
        </p:nvCxnSpPr>
        <p:spPr>
          <a:xfrm flipV="1">
            <a:off x="3745444" y="2442844"/>
            <a:ext cx="651460" cy="2260022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12E048-B0A3-F14E-94E6-AC5DE8CE78CA}"/>
              </a:ext>
            </a:extLst>
          </p:cNvPr>
          <p:cNvCxnSpPr>
            <a:stCxn id="152" idx="0"/>
            <a:endCxn id="71" idx="2"/>
          </p:cNvCxnSpPr>
          <p:nvPr/>
        </p:nvCxnSpPr>
        <p:spPr>
          <a:xfrm flipH="1" flipV="1">
            <a:off x="4396904" y="2442844"/>
            <a:ext cx="1566499" cy="2260022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B016A5-B682-F841-B896-DDA410F9F58E}"/>
              </a:ext>
            </a:extLst>
          </p:cNvPr>
          <p:cNvCxnSpPr>
            <a:stCxn id="152" idx="0"/>
            <a:endCxn id="54" idx="2"/>
          </p:cNvCxnSpPr>
          <p:nvPr/>
        </p:nvCxnSpPr>
        <p:spPr>
          <a:xfrm flipH="1" flipV="1">
            <a:off x="3059032" y="2442844"/>
            <a:ext cx="2904371" cy="2260022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E3B3B7D-D59C-644D-8F33-17BA700ABBE3}"/>
              </a:ext>
            </a:extLst>
          </p:cNvPr>
          <p:cNvSpPr txBox="1"/>
          <p:nvPr/>
        </p:nvSpPr>
        <p:spPr>
          <a:xfrm>
            <a:off x="1263193" y="5776661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AE4365F-DA86-4141-9370-24AD46650993}"/>
              </a:ext>
            </a:extLst>
          </p:cNvPr>
          <p:cNvSpPr txBox="1"/>
          <p:nvPr/>
        </p:nvSpPr>
        <p:spPr>
          <a:xfrm>
            <a:off x="1277721" y="6031414"/>
            <a:ext cx="170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w/proxy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05A7B12-219E-3643-B6EA-FBE57CD86431}"/>
              </a:ext>
            </a:extLst>
          </p:cNvPr>
          <p:cNvSpPr txBox="1"/>
          <p:nvPr/>
        </p:nvSpPr>
        <p:spPr>
          <a:xfrm>
            <a:off x="3486522" y="603141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proxy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2358EB-F202-E94C-8D3C-1E13805DE9B5}"/>
              </a:ext>
            </a:extLst>
          </p:cNvPr>
          <p:cNvSpPr txBox="1"/>
          <p:nvPr/>
        </p:nvSpPr>
        <p:spPr>
          <a:xfrm>
            <a:off x="5610308" y="60314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cockpit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675FBD9-5B0D-504D-81CB-AF56D56EE149}"/>
              </a:ext>
            </a:extLst>
          </p:cNvPr>
          <p:cNvSpPr txBox="1"/>
          <p:nvPr/>
        </p:nvSpPr>
        <p:spPr>
          <a:xfrm>
            <a:off x="3472456" y="5776661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D753BFF-2C09-754F-ADE5-D93EF72FD631}"/>
              </a:ext>
            </a:extLst>
          </p:cNvPr>
          <p:cNvSpPr txBox="1"/>
          <p:nvPr/>
        </p:nvSpPr>
        <p:spPr>
          <a:xfrm>
            <a:off x="6294926" y="5776661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7C9892-EF67-934A-856F-EAC3BE40F723}"/>
              </a:ext>
            </a:extLst>
          </p:cNvPr>
          <p:cNvCxnSpPr>
            <a:stCxn id="54" idx="2"/>
            <a:endCxn id="127" idx="3"/>
          </p:cNvCxnSpPr>
          <p:nvPr/>
        </p:nvCxnSpPr>
        <p:spPr>
          <a:xfrm flipH="1">
            <a:off x="1795283" y="2442844"/>
            <a:ext cx="1263749" cy="2494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FF4817-5376-D041-9E03-D39F1E9AF6AD}"/>
              </a:ext>
            </a:extLst>
          </p:cNvPr>
          <p:cNvCxnSpPr>
            <a:stCxn id="54" idx="2"/>
            <a:endCxn id="132" idx="0"/>
          </p:cNvCxnSpPr>
          <p:nvPr/>
        </p:nvCxnSpPr>
        <p:spPr>
          <a:xfrm flipH="1">
            <a:off x="2184673" y="2442844"/>
            <a:ext cx="874359" cy="2873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281B57-E453-844A-96DE-75ACFF27AB85}"/>
              </a:ext>
            </a:extLst>
          </p:cNvPr>
          <p:cNvCxnSpPr>
            <a:stCxn id="54" idx="2"/>
            <a:endCxn id="133" idx="0"/>
          </p:cNvCxnSpPr>
          <p:nvPr/>
        </p:nvCxnSpPr>
        <p:spPr>
          <a:xfrm flipH="1">
            <a:off x="2816574" y="2442844"/>
            <a:ext cx="242458" cy="226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305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3010-5ED6-3A4A-AB79-04492DD5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2B0D0-12C1-7F47-8207-CC95D0B72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5588" y="2968988"/>
            <a:ext cx="9896187" cy="1495435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Step c:</a:t>
            </a:r>
          </a:p>
          <a:p>
            <a:pPr marL="114300" indent="0" algn="ctr">
              <a:buNone/>
            </a:pPr>
            <a:r>
              <a:rPr lang="en-US" dirty="0"/>
              <a:t>SDPi implementation for Silent Hospital</a:t>
            </a:r>
          </a:p>
          <a:p>
            <a:pPr marL="114300" indent="0" algn="ctr">
              <a:buNone/>
            </a:pPr>
            <a:r>
              <a:rPr lang="en-US" dirty="0"/>
              <a:t>Nurse devices can control bedside SDC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F977-BE83-5A41-A034-C6A807AA6F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1642487" cy="1242134"/>
          </a:xfrm>
        </p:spPr>
        <p:txBody>
          <a:bodyPr/>
          <a:lstStyle/>
          <a:p>
            <a:r>
              <a:rPr lang="en-US" dirty="0"/>
              <a:t>Target 202c?</a:t>
            </a:r>
            <a:br>
              <a:rPr lang="en-US" dirty="0"/>
            </a:br>
            <a:r>
              <a:rPr lang="en-US" dirty="0"/>
              <a:t> - SDPi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Silent</a:t>
            </a:r>
            <a:r>
              <a:rPr lang="en-US" dirty="0"/>
              <a:t> Hospital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3305841" y="1662142"/>
            <a:ext cx="1469644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Central Cockpit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5533997" y="1662141"/>
            <a:ext cx="1469644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302085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2698995" y="432922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A662-A6F5-C44E-9B0C-BF7FCB08477C}"/>
              </a:ext>
            </a:extLst>
          </p:cNvPr>
          <p:cNvCxnSpPr>
            <a:cxnSpLocks/>
          </p:cNvCxnSpPr>
          <p:nvPr/>
        </p:nvCxnSpPr>
        <p:spPr>
          <a:xfrm flipV="1">
            <a:off x="1226117" y="2973565"/>
            <a:ext cx="624270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</p:cNvCxnSpPr>
          <p:nvPr/>
        </p:nvCxnSpPr>
        <p:spPr>
          <a:xfrm flipV="1">
            <a:off x="2150760" y="2970349"/>
            <a:ext cx="1932" cy="481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4040663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B0B973-03E8-7F4C-A4FB-F029D4DAC2DF}"/>
              </a:ext>
            </a:extLst>
          </p:cNvPr>
          <p:cNvCxnSpPr>
            <a:cxnSpLocks/>
          </p:cNvCxnSpPr>
          <p:nvPr/>
        </p:nvCxnSpPr>
        <p:spPr>
          <a:xfrm>
            <a:off x="6040220" y="2442844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645941" y="2732489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7939020" y="2090778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BB2E019-59EF-9946-A1B2-F44DCD3CBF08}"/>
              </a:ext>
            </a:extLst>
          </p:cNvPr>
          <p:cNvSpPr txBox="1"/>
          <p:nvPr/>
        </p:nvSpPr>
        <p:spPr>
          <a:xfrm>
            <a:off x="6925962" y="273922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574965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  <a:p>
            <a:pPr algn="ctr"/>
            <a:r>
              <a:rPr lang="en-US" sz="1100" dirty="0"/>
              <a:t>Proxy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850783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7468EE-5BAB-9849-8ABE-06286A904954}"/>
              </a:ext>
            </a:extLst>
          </p:cNvPr>
          <p:cNvCxnSpPr>
            <a:cxnSpLocks/>
          </p:cNvCxnSpPr>
          <p:nvPr/>
        </p:nvCxnSpPr>
        <p:spPr>
          <a:xfrm>
            <a:off x="1317386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4ED036-76EE-4B40-9384-D1D6595AF05B}"/>
              </a:ext>
            </a:extLst>
          </p:cNvPr>
          <p:cNvCxnSpPr>
            <a:cxnSpLocks/>
            <a:stCxn id="127" idx="0"/>
          </p:cNvCxnSpPr>
          <p:nvPr/>
        </p:nvCxnSpPr>
        <p:spPr>
          <a:xfrm flipV="1">
            <a:off x="1529549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613F0-91BB-414B-A4D6-868A5E4134D0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2180165" y="4341493"/>
            <a:ext cx="4508" cy="8803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17AF1B-6999-3F48-8D6C-A71FFAD1F21D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2816574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3360562" y="3302085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1E5C1C-3E7B-A24C-82D4-855D3406794C}"/>
              </a:ext>
            </a:extLst>
          </p:cNvPr>
          <p:cNvSpPr txBox="1"/>
          <p:nvPr/>
        </p:nvSpPr>
        <p:spPr>
          <a:xfrm>
            <a:off x="4891407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656F0CB-5DEB-A04F-B1A4-44B8A69EC089}"/>
              </a:ext>
            </a:extLst>
          </p:cNvPr>
          <p:cNvCxnSpPr>
            <a:cxnSpLocks/>
          </p:cNvCxnSpPr>
          <p:nvPr/>
        </p:nvCxnSpPr>
        <p:spPr>
          <a:xfrm flipV="1">
            <a:off x="4844231" y="2966325"/>
            <a:ext cx="0" cy="1612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3456007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9BA2AF7-A375-6046-AF11-385A491B827C}"/>
              </a:ext>
            </a:extLst>
          </p:cNvPr>
          <p:cNvSpPr/>
          <p:nvPr/>
        </p:nvSpPr>
        <p:spPr>
          <a:xfrm>
            <a:off x="3479709" y="4850783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ACB3890-1984-B540-93CE-E71BB7821039}"/>
              </a:ext>
            </a:extLst>
          </p:cNvPr>
          <p:cNvSpPr/>
          <p:nvPr/>
        </p:nvSpPr>
        <p:spPr>
          <a:xfrm>
            <a:off x="4134833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C5C6425-BF75-9641-98B6-BFC695970E6B}"/>
              </a:ext>
            </a:extLst>
          </p:cNvPr>
          <p:cNvSpPr/>
          <p:nvPr/>
        </p:nvSpPr>
        <p:spPr>
          <a:xfrm>
            <a:off x="4766734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7664087-DD6A-AC4E-8BFD-F6326E77A33D}"/>
              </a:ext>
            </a:extLst>
          </p:cNvPr>
          <p:cNvCxnSpPr>
            <a:cxnSpLocks/>
          </p:cNvCxnSpPr>
          <p:nvPr/>
        </p:nvCxnSpPr>
        <p:spPr>
          <a:xfrm>
            <a:off x="3533281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268368A-312D-264C-A183-99CFA2E2D7F5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3745444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09B197-2183-F44F-B5FF-F4C5BFDF0A91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4400568" y="4579116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BFF4ECE-8B84-4B4C-85B5-A070AADCCD33}"/>
              </a:ext>
            </a:extLst>
          </p:cNvPr>
          <p:cNvCxnSpPr>
            <a:cxnSpLocks/>
            <a:stCxn id="142" idx="0"/>
          </p:cNvCxnSpPr>
          <p:nvPr/>
        </p:nvCxnSpPr>
        <p:spPr>
          <a:xfrm flipV="1">
            <a:off x="5032469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042010-8355-B748-8FD6-16CDAF9EFAA6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060356" y="4329222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DCE1C2C-9A83-AD44-B1C4-1F798CE6B54C}"/>
              </a:ext>
            </a:extLst>
          </p:cNvPr>
          <p:cNvSpPr/>
          <p:nvPr/>
        </p:nvSpPr>
        <p:spPr>
          <a:xfrm>
            <a:off x="5578521" y="3302085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02D606F-395C-4F48-AF27-6E882FB46976}"/>
              </a:ext>
            </a:extLst>
          </p:cNvPr>
          <p:cNvSpPr txBox="1"/>
          <p:nvPr/>
        </p:nvSpPr>
        <p:spPr>
          <a:xfrm>
            <a:off x="7109366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F3998D4-3E16-C845-A4B3-CC6FE2EB897A}"/>
              </a:ext>
            </a:extLst>
          </p:cNvPr>
          <p:cNvCxnSpPr>
            <a:cxnSpLocks/>
          </p:cNvCxnSpPr>
          <p:nvPr/>
        </p:nvCxnSpPr>
        <p:spPr>
          <a:xfrm flipV="1">
            <a:off x="7062190" y="2966325"/>
            <a:ext cx="0" cy="1612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317FF94-748B-0B41-869A-589773B59F84}"/>
              </a:ext>
            </a:extLst>
          </p:cNvPr>
          <p:cNvSpPr/>
          <p:nvPr/>
        </p:nvSpPr>
        <p:spPr>
          <a:xfrm>
            <a:off x="5697668" y="4850783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92D1A45-EA92-ED4F-8A7D-3DD6B8DF250F}"/>
              </a:ext>
            </a:extLst>
          </p:cNvPr>
          <p:cNvSpPr/>
          <p:nvPr/>
        </p:nvSpPr>
        <p:spPr>
          <a:xfrm>
            <a:off x="6352792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20D0E5F-C46F-894A-8552-B9EC50599FBF}"/>
              </a:ext>
            </a:extLst>
          </p:cNvPr>
          <p:cNvSpPr/>
          <p:nvPr/>
        </p:nvSpPr>
        <p:spPr>
          <a:xfrm>
            <a:off x="6984693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5A47B8C-69E5-A643-A8F8-E3D601F3F658}"/>
              </a:ext>
            </a:extLst>
          </p:cNvPr>
          <p:cNvCxnSpPr>
            <a:cxnSpLocks/>
          </p:cNvCxnSpPr>
          <p:nvPr/>
        </p:nvCxnSpPr>
        <p:spPr>
          <a:xfrm>
            <a:off x="5751240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9EFAE5-B65E-9D4D-AF7E-0858A0762A94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5963403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729FB02-DB6E-F34D-99E8-C511786B7B5D}"/>
              </a:ext>
            </a:extLst>
          </p:cNvPr>
          <p:cNvCxnSpPr>
            <a:cxnSpLocks/>
            <a:endCxn id="153" idx="0"/>
          </p:cNvCxnSpPr>
          <p:nvPr/>
        </p:nvCxnSpPr>
        <p:spPr>
          <a:xfrm>
            <a:off x="6618527" y="4579116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264AC53-F4BA-7848-BC7C-DE3D78633F8F}"/>
              </a:ext>
            </a:extLst>
          </p:cNvPr>
          <p:cNvCxnSpPr>
            <a:cxnSpLocks/>
            <a:stCxn id="154" idx="0"/>
          </p:cNvCxnSpPr>
          <p:nvPr/>
        </p:nvCxnSpPr>
        <p:spPr>
          <a:xfrm flipV="1">
            <a:off x="7250428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38866D2-497E-DB4B-8030-68D2283F408E}"/>
              </a:ext>
            </a:extLst>
          </p:cNvPr>
          <p:cNvCxnSpPr>
            <a:cxnSpLocks/>
          </p:cNvCxnSpPr>
          <p:nvPr/>
        </p:nvCxnSpPr>
        <p:spPr>
          <a:xfrm flipH="1">
            <a:off x="6278315" y="4329222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9D99FF-8AB1-B040-8ABD-69D864FEEDE6}"/>
              </a:ext>
            </a:extLst>
          </p:cNvPr>
          <p:cNvSpPr/>
          <p:nvPr/>
        </p:nvSpPr>
        <p:spPr>
          <a:xfrm>
            <a:off x="5993884" y="384583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358AF-40F0-354C-B0C9-C9798B647964}"/>
              </a:ext>
            </a:extLst>
          </p:cNvPr>
          <p:cNvCxnSpPr>
            <a:cxnSpLocks/>
          </p:cNvCxnSpPr>
          <p:nvPr/>
        </p:nvCxnSpPr>
        <p:spPr>
          <a:xfrm>
            <a:off x="5521499" y="2665323"/>
            <a:ext cx="1932972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E6D8F9-3232-EE4E-974C-254B71ABBE63}"/>
              </a:ext>
            </a:extLst>
          </p:cNvPr>
          <p:cNvCxnSpPr>
            <a:cxnSpLocks/>
          </p:cNvCxnSpPr>
          <p:nvPr/>
        </p:nvCxnSpPr>
        <p:spPr>
          <a:xfrm flipV="1">
            <a:off x="6525353" y="2442844"/>
            <a:ext cx="0" cy="222479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25B9AAC-BBFD-4848-8131-2DAF65473431}"/>
              </a:ext>
            </a:extLst>
          </p:cNvPr>
          <p:cNvSpPr txBox="1"/>
          <p:nvPr/>
        </p:nvSpPr>
        <p:spPr>
          <a:xfrm>
            <a:off x="6903384" y="2425133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989BBC-547F-5F43-A465-753FC83826CD}"/>
              </a:ext>
            </a:extLst>
          </p:cNvPr>
          <p:cNvSpPr txBox="1"/>
          <p:nvPr/>
        </p:nvSpPr>
        <p:spPr>
          <a:xfrm>
            <a:off x="8069970" y="3618483"/>
            <a:ext cx="38615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Assumes Alert Distribution System can talk SDC natively, thereby eliminating the need to a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Gateway may still be required for Device to EHR applications.</a:t>
            </a:r>
          </a:p>
          <a:p>
            <a:r>
              <a:rPr lang="en-US" sz="1400" dirty="0"/>
              <a:t>Nurse alert devices connect directly to SDC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Nurse alert devices can fully manage device alerts and exposed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now fully support Silent Hospital concept.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EA40DC-57AE-A947-83A6-4CCBF608E9C0}"/>
              </a:ext>
            </a:extLst>
          </p:cNvPr>
          <p:cNvSpPr txBox="1"/>
          <p:nvPr/>
        </p:nvSpPr>
        <p:spPr>
          <a:xfrm>
            <a:off x="1263193" y="5731505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E83245-5177-554A-AA24-1E3B05AAEEBD}"/>
              </a:ext>
            </a:extLst>
          </p:cNvPr>
          <p:cNvSpPr txBox="1"/>
          <p:nvPr/>
        </p:nvSpPr>
        <p:spPr>
          <a:xfrm>
            <a:off x="1277721" y="6031414"/>
            <a:ext cx="170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w/proxy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D0EA3D-0096-C64E-A7F6-F47560E69C63}"/>
              </a:ext>
            </a:extLst>
          </p:cNvPr>
          <p:cNvSpPr txBox="1"/>
          <p:nvPr/>
        </p:nvSpPr>
        <p:spPr>
          <a:xfrm>
            <a:off x="3486522" y="603141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EEC4B2-BCDE-6340-B479-7239EFA4B667}"/>
              </a:ext>
            </a:extLst>
          </p:cNvPr>
          <p:cNvSpPr txBox="1"/>
          <p:nvPr/>
        </p:nvSpPr>
        <p:spPr>
          <a:xfrm>
            <a:off x="5610308" y="60314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cockpit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24D925-3AC0-984E-B343-13A779E22E07}"/>
              </a:ext>
            </a:extLst>
          </p:cNvPr>
          <p:cNvSpPr txBox="1"/>
          <p:nvPr/>
        </p:nvSpPr>
        <p:spPr>
          <a:xfrm>
            <a:off x="3472456" y="5731505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7A33FC-BF90-5F4F-A79E-6429D027066A}"/>
              </a:ext>
            </a:extLst>
          </p:cNvPr>
          <p:cNvSpPr txBox="1"/>
          <p:nvPr/>
        </p:nvSpPr>
        <p:spPr>
          <a:xfrm>
            <a:off x="6294926" y="573150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A4EC0-999A-204C-90F8-732A7BE6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700" y="2772188"/>
            <a:ext cx="217646" cy="21764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6AA8154-D0D1-0547-AC17-7ED84399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79" y="1939917"/>
            <a:ext cx="419229" cy="41922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7020B2A-5222-2646-8DFC-3D9A69D754A4}"/>
              </a:ext>
            </a:extLst>
          </p:cNvPr>
          <p:cNvCxnSpPr/>
          <p:nvPr/>
        </p:nvCxnSpPr>
        <p:spPr>
          <a:xfrm>
            <a:off x="7430458" y="2966325"/>
            <a:ext cx="49178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A5042DDA-C091-3E4D-8330-11CD936E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700" y="2477172"/>
            <a:ext cx="217646" cy="217646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08D2A1D-5125-2E4E-B513-92C8B2494F08}"/>
              </a:ext>
            </a:extLst>
          </p:cNvPr>
          <p:cNvCxnSpPr/>
          <p:nvPr/>
        </p:nvCxnSpPr>
        <p:spPr>
          <a:xfrm>
            <a:off x="7430458" y="2671309"/>
            <a:ext cx="49178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940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1924876" cy="1242134"/>
          </a:xfrm>
        </p:spPr>
        <p:txBody>
          <a:bodyPr/>
          <a:lstStyle/>
          <a:p>
            <a:r>
              <a:rPr lang="en-US" dirty="0"/>
              <a:t>Target 202c?</a:t>
            </a:r>
            <a:br>
              <a:rPr lang="en-US" dirty="0"/>
            </a:br>
            <a:r>
              <a:rPr lang="en-US" dirty="0"/>
              <a:t> - SDPi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Silent</a:t>
            </a:r>
            <a:r>
              <a:rPr lang="en-US" dirty="0"/>
              <a:t> Hospital Communication 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3305841" y="1840770"/>
            <a:ext cx="1469644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Central Cockpit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5533997" y="1840769"/>
            <a:ext cx="1469644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234351"/>
            <a:ext cx="2017869" cy="2791225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2698995" y="432922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7939020" y="2090778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574965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  <a:p>
            <a:pPr algn="ctr"/>
            <a:r>
              <a:rPr lang="en-US" sz="1100" dirty="0"/>
              <a:t>Proxy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696235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</a:t>
            </a:r>
          </a:p>
          <a:p>
            <a:pPr algn="ctr"/>
            <a:r>
              <a:rPr lang="en-US" sz="1100" dirty="0"/>
              <a:t>Proxy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34018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69623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3360562" y="3234351"/>
            <a:ext cx="2017869" cy="2791225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3456007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Cockpit</a:t>
            </a:r>
          </a:p>
          <a:p>
            <a:pPr algn="ctr"/>
            <a:r>
              <a:rPr lang="en-US" sz="1200" dirty="0"/>
              <a:t>Smart Alarms</a:t>
            </a:r>
            <a:br>
              <a:rPr lang="en-US" sz="1200" dirty="0"/>
            </a:br>
            <a:r>
              <a:rPr lang="en-US" sz="1200" dirty="0"/>
              <a:t>Apps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DCE1C2C-9A83-AD44-B1C4-1F798CE6B54C}"/>
              </a:ext>
            </a:extLst>
          </p:cNvPr>
          <p:cNvSpPr/>
          <p:nvPr/>
        </p:nvSpPr>
        <p:spPr>
          <a:xfrm>
            <a:off x="5578521" y="3234351"/>
            <a:ext cx="2017869" cy="2791225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D20C27-130F-4441-BE28-B87812DA8F9E}"/>
              </a:ext>
            </a:extLst>
          </p:cNvPr>
          <p:cNvCxnSpPr>
            <a:cxnSpLocks/>
            <a:stCxn id="127" idx="3"/>
            <a:endCxn id="121" idx="2"/>
          </p:cNvCxnSpPr>
          <p:nvPr/>
        </p:nvCxnSpPr>
        <p:spPr>
          <a:xfrm flipV="1">
            <a:off x="1795283" y="4329222"/>
            <a:ext cx="384887" cy="60124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F95E52-EA6B-A749-BBC7-989A50D4FC11}"/>
              </a:ext>
            </a:extLst>
          </p:cNvPr>
          <p:cNvCxnSpPr>
            <a:stCxn id="121" idx="2"/>
            <a:endCxn id="132" idx="0"/>
          </p:cNvCxnSpPr>
          <p:nvPr/>
        </p:nvCxnSpPr>
        <p:spPr>
          <a:xfrm>
            <a:off x="2180170" y="4329222"/>
            <a:ext cx="4503" cy="101096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49F653-8BD9-E141-AADC-6C5E00D048F2}"/>
              </a:ext>
            </a:extLst>
          </p:cNvPr>
          <p:cNvCxnSpPr>
            <a:cxnSpLocks/>
            <a:stCxn id="121" idx="2"/>
            <a:endCxn id="133" idx="1"/>
          </p:cNvCxnSpPr>
          <p:nvPr/>
        </p:nvCxnSpPr>
        <p:spPr>
          <a:xfrm>
            <a:off x="2180170" y="4329222"/>
            <a:ext cx="370669" cy="60124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2DF6F1-73E9-C144-8360-DC68930DB4C9}"/>
              </a:ext>
            </a:extLst>
          </p:cNvPr>
          <p:cNvCxnSpPr>
            <a:stCxn id="133" idx="1"/>
            <a:endCxn id="127" idx="3"/>
          </p:cNvCxnSpPr>
          <p:nvPr/>
        </p:nvCxnSpPr>
        <p:spPr>
          <a:xfrm flipH="1">
            <a:off x="1795283" y="4930465"/>
            <a:ext cx="75555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374A14-6420-5143-83AD-7120C9A9822C}"/>
              </a:ext>
            </a:extLst>
          </p:cNvPr>
          <p:cNvCxnSpPr>
            <a:cxnSpLocks/>
            <a:stCxn id="133" idx="1"/>
            <a:endCxn id="132" idx="0"/>
          </p:cNvCxnSpPr>
          <p:nvPr/>
        </p:nvCxnSpPr>
        <p:spPr>
          <a:xfrm flipH="1">
            <a:off x="2184673" y="4930465"/>
            <a:ext cx="366166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DB090-8839-3A45-8B63-9CBE1BDE3F0A}"/>
              </a:ext>
            </a:extLst>
          </p:cNvPr>
          <p:cNvCxnSpPr>
            <a:cxnSpLocks/>
            <a:stCxn id="127" idx="3"/>
            <a:endCxn id="132" idx="0"/>
          </p:cNvCxnSpPr>
          <p:nvPr/>
        </p:nvCxnSpPr>
        <p:spPr>
          <a:xfrm>
            <a:off x="1795283" y="4930465"/>
            <a:ext cx="389390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E860C2C-6889-384E-AA82-45DE4788D044}"/>
              </a:ext>
            </a:extLst>
          </p:cNvPr>
          <p:cNvSpPr txBox="1"/>
          <p:nvPr/>
        </p:nvSpPr>
        <p:spPr>
          <a:xfrm>
            <a:off x="4899137" y="435283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B64E441-0D85-934D-BF35-3F278F32D46D}"/>
              </a:ext>
            </a:extLst>
          </p:cNvPr>
          <p:cNvSpPr/>
          <p:nvPr/>
        </p:nvSpPr>
        <p:spPr>
          <a:xfrm>
            <a:off x="3463956" y="4719845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Sensory</a:t>
            </a:r>
            <a:br>
              <a:rPr lang="en-US" sz="1100" dirty="0"/>
            </a:br>
            <a:r>
              <a:rPr lang="en-US" sz="1100" dirty="0"/>
              <a:t>Proxy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513660C-998D-E449-998D-9E3D3F4F6732}"/>
              </a:ext>
            </a:extLst>
          </p:cNvPr>
          <p:cNvSpPr/>
          <p:nvPr/>
        </p:nvSpPr>
        <p:spPr>
          <a:xfrm>
            <a:off x="4119080" y="536379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E25EE7-F3E9-3949-A7D8-D7A9004492F5}"/>
              </a:ext>
            </a:extLst>
          </p:cNvPr>
          <p:cNvSpPr/>
          <p:nvPr/>
        </p:nvSpPr>
        <p:spPr>
          <a:xfrm>
            <a:off x="4750981" y="471984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F62EA8D-50D3-5545-9550-54259CB78D21}"/>
              </a:ext>
            </a:extLst>
          </p:cNvPr>
          <p:cNvCxnSpPr>
            <a:cxnSpLocks/>
            <a:stCxn id="80" idx="3"/>
            <a:endCxn id="139" idx="2"/>
          </p:cNvCxnSpPr>
          <p:nvPr/>
        </p:nvCxnSpPr>
        <p:spPr>
          <a:xfrm flipV="1">
            <a:off x="3995425" y="4329222"/>
            <a:ext cx="65787" cy="62485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BA89BE5-85F9-4C49-A954-6A4486BE5999}"/>
              </a:ext>
            </a:extLst>
          </p:cNvPr>
          <p:cNvCxnSpPr>
            <a:cxnSpLocks/>
            <a:stCxn id="139" idx="2"/>
            <a:endCxn id="81" idx="0"/>
          </p:cNvCxnSpPr>
          <p:nvPr/>
        </p:nvCxnSpPr>
        <p:spPr>
          <a:xfrm>
            <a:off x="4061212" y="4329222"/>
            <a:ext cx="323603" cy="103457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20E1365-7632-3B40-8B19-FB7F9AD525E2}"/>
              </a:ext>
            </a:extLst>
          </p:cNvPr>
          <p:cNvCxnSpPr>
            <a:cxnSpLocks/>
            <a:stCxn id="139" idx="2"/>
            <a:endCxn id="82" idx="1"/>
          </p:cNvCxnSpPr>
          <p:nvPr/>
        </p:nvCxnSpPr>
        <p:spPr>
          <a:xfrm>
            <a:off x="4061212" y="4329222"/>
            <a:ext cx="689769" cy="62485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93186D3-DFB8-9B43-B5D6-BF99F91D0836}"/>
              </a:ext>
            </a:extLst>
          </p:cNvPr>
          <p:cNvCxnSpPr>
            <a:stCxn id="82" idx="1"/>
            <a:endCxn id="80" idx="3"/>
          </p:cNvCxnSpPr>
          <p:nvPr/>
        </p:nvCxnSpPr>
        <p:spPr>
          <a:xfrm flipH="1">
            <a:off x="3995425" y="4954075"/>
            <a:ext cx="75555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F712079-4629-D741-8B90-08F9E56CAFB6}"/>
              </a:ext>
            </a:extLst>
          </p:cNvPr>
          <p:cNvCxnSpPr>
            <a:cxnSpLocks/>
            <a:stCxn id="82" idx="1"/>
            <a:endCxn id="81" idx="0"/>
          </p:cNvCxnSpPr>
          <p:nvPr/>
        </p:nvCxnSpPr>
        <p:spPr>
          <a:xfrm flipH="1">
            <a:off x="4384815" y="4954075"/>
            <a:ext cx="366166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E0977D9-B18F-C94E-91F6-4400A4E75233}"/>
              </a:ext>
            </a:extLst>
          </p:cNvPr>
          <p:cNvCxnSpPr>
            <a:cxnSpLocks/>
            <a:stCxn id="80" idx="3"/>
            <a:endCxn id="81" idx="0"/>
          </p:cNvCxnSpPr>
          <p:nvPr/>
        </p:nvCxnSpPr>
        <p:spPr>
          <a:xfrm>
            <a:off x="3995425" y="4954075"/>
            <a:ext cx="389390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87E386-B5BA-CF4E-A8A1-D53D70895590}"/>
              </a:ext>
            </a:extLst>
          </p:cNvPr>
          <p:cNvCxnSpPr>
            <a:cxnSpLocks/>
            <a:stCxn id="82" idx="0"/>
            <a:endCxn id="55" idx="2"/>
          </p:cNvCxnSpPr>
          <p:nvPr/>
        </p:nvCxnSpPr>
        <p:spPr>
          <a:xfrm flipV="1">
            <a:off x="5016716" y="2637676"/>
            <a:ext cx="1252103" cy="2082169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179833-3836-0E47-9B76-350921033BE6}"/>
              </a:ext>
            </a:extLst>
          </p:cNvPr>
          <p:cNvCxnSpPr>
            <a:cxnSpLocks/>
            <a:stCxn id="81" idx="0"/>
            <a:endCxn id="55" idx="2"/>
          </p:cNvCxnSpPr>
          <p:nvPr/>
        </p:nvCxnSpPr>
        <p:spPr>
          <a:xfrm flipV="1">
            <a:off x="4384815" y="2637676"/>
            <a:ext cx="1884004" cy="272611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D1AF70-1801-0542-A87A-CAD97B80EBED}"/>
              </a:ext>
            </a:extLst>
          </p:cNvPr>
          <p:cNvCxnSpPr>
            <a:cxnSpLocks/>
            <a:stCxn id="80" idx="3"/>
            <a:endCxn id="55" idx="2"/>
          </p:cNvCxnSpPr>
          <p:nvPr/>
        </p:nvCxnSpPr>
        <p:spPr>
          <a:xfrm flipV="1">
            <a:off x="3995425" y="2637676"/>
            <a:ext cx="2273394" cy="2316399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BD9657-4D33-B74E-9BEF-C46351435FAC}"/>
              </a:ext>
            </a:extLst>
          </p:cNvPr>
          <p:cNvCxnSpPr>
            <a:cxnSpLocks/>
            <a:stCxn id="121" idx="0"/>
            <a:endCxn id="54" idx="2"/>
          </p:cNvCxnSpPr>
          <p:nvPr/>
        </p:nvCxnSpPr>
        <p:spPr>
          <a:xfrm flipV="1">
            <a:off x="2180170" y="2621472"/>
            <a:ext cx="1860493" cy="83083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56883B-6607-FD46-8E7C-CD6D6CF2EB22}"/>
              </a:ext>
            </a:extLst>
          </p:cNvPr>
          <p:cNvCxnSpPr>
            <a:cxnSpLocks/>
            <a:stCxn id="121" idx="0"/>
            <a:endCxn id="55" idx="2"/>
          </p:cNvCxnSpPr>
          <p:nvPr/>
        </p:nvCxnSpPr>
        <p:spPr>
          <a:xfrm flipV="1">
            <a:off x="2180170" y="2637676"/>
            <a:ext cx="4088649" cy="814629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DE6F95-F2BA-0A44-9A96-7AEFE515C772}"/>
              </a:ext>
            </a:extLst>
          </p:cNvPr>
          <p:cNvCxnSpPr>
            <a:cxnSpLocks/>
            <a:stCxn id="121" idx="0"/>
            <a:endCxn id="115" idx="2"/>
          </p:cNvCxnSpPr>
          <p:nvPr/>
        </p:nvCxnSpPr>
        <p:spPr>
          <a:xfrm flipV="1">
            <a:off x="2180170" y="3002512"/>
            <a:ext cx="6026961" cy="4497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588B503-0852-1E4F-849C-DD8682FB7385}"/>
              </a:ext>
            </a:extLst>
          </p:cNvPr>
          <p:cNvCxnSpPr>
            <a:stCxn id="139" idx="0"/>
            <a:endCxn id="55" idx="2"/>
          </p:cNvCxnSpPr>
          <p:nvPr/>
        </p:nvCxnSpPr>
        <p:spPr>
          <a:xfrm flipV="1">
            <a:off x="4061212" y="2637676"/>
            <a:ext cx="2207607" cy="814629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013DBF9-A7FD-EF4B-9DCE-8A54662DF581}"/>
              </a:ext>
            </a:extLst>
          </p:cNvPr>
          <p:cNvCxnSpPr>
            <a:cxnSpLocks/>
            <a:stCxn id="139" idx="3"/>
            <a:endCxn id="115" idx="2"/>
          </p:cNvCxnSpPr>
          <p:nvPr/>
        </p:nvCxnSpPr>
        <p:spPr>
          <a:xfrm flipV="1">
            <a:off x="4666416" y="3002512"/>
            <a:ext cx="3540715" cy="8882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0D07F2-518F-5145-8725-2E2DE66A8C91}"/>
              </a:ext>
            </a:extLst>
          </p:cNvPr>
          <p:cNvCxnSpPr>
            <a:stCxn id="139" idx="0"/>
            <a:endCxn id="54" idx="2"/>
          </p:cNvCxnSpPr>
          <p:nvPr/>
        </p:nvCxnSpPr>
        <p:spPr>
          <a:xfrm flipH="1" flipV="1">
            <a:off x="4040663" y="2621472"/>
            <a:ext cx="20549" cy="83083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8B41F8-D803-EF4F-BD9F-4BD57E1D184D}"/>
              </a:ext>
            </a:extLst>
          </p:cNvPr>
          <p:cNvCxnSpPr>
            <a:cxnSpLocks/>
            <a:stCxn id="81" idx="0"/>
            <a:endCxn id="115" idx="2"/>
          </p:cNvCxnSpPr>
          <p:nvPr/>
        </p:nvCxnSpPr>
        <p:spPr>
          <a:xfrm flipV="1">
            <a:off x="4384815" y="3002512"/>
            <a:ext cx="3822316" cy="2361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1050996-4EC4-A84A-BE77-F94686705E14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5016716" y="3016659"/>
            <a:ext cx="3167330" cy="17031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3FF06EE-5AE2-C44C-88D9-88ED665B4F54}"/>
              </a:ext>
            </a:extLst>
          </p:cNvPr>
          <p:cNvSpPr txBox="1"/>
          <p:nvPr/>
        </p:nvSpPr>
        <p:spPr>
          <a:xfrm>
            <a:off x="7139045" y="435283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8CA9A22-D627-7448-8267-5955DA129814}"/>
              </a:ext>
            </a:extLst>
          </p:cNvPr>
          <p:cNvSpPr/>
          <p:nvPr/>
        </p:nvSpPr>
        <p:spPr>
          <a:xfrm>
            <a:off x="5703864" y="4719845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</a:t>
            </a:r>
            <a:br>
              <a:rPr lang="en-US" sz="1100" dirty="0"/>
            </a:br>
            <a:r>
              <a:rPr lang="en-US" sz="1100" dirty="0"/>
              <a:t>Proxy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268C80D-A635-5A40-999A-35A43FC73D57}"/>
              </a:ext>
            </a:extLst>
          </p:cNvPr>
          <p:cNvSpPr/>
          <p:nvPr/>
        </p:nvSpPr>
        <p:spPr>
          <a:xfrm>
            <a:off x="6358988" y="536379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31FCEE-3674-134F-965A-3DEA8BBE6DF7}"/>
              </a:ext>
            </a:extLst>
          </p:cNvPr>
          <p:cNvSpPr/>
          <p:nvPr/>
        </p:nvSpPr>
        <p:spPr>
          <a:xfrm>
            <a:off x="6990889" y="471984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8F1EC32-1BBB-7B4C-A4CB-07357833C544}"/>
              </a:ext>
            </a:extLst>
          </p:cNvPr>
          <p:cNvCxnSpPr>
            <a:cxnSpLocks/>
            <a:stCxn id="131" idx="3"/>
            <a:endCxn id="171" idx="2"/>
          </p:cNvCxnSpPr>
          <p:nvPr/>
        </p:nvCxnSpPr>
        <p:spPr>
          <a:xfrm flipV="1">
            <a:off x="6235333" y="4325489"/>
            <a:ext cx="365476" cy="62858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AE27AA5-7EAE-0541-B8FD-1AB6C642302C}"/>
              </a:ext>
            </a:extLst>
          </p:cNvPr>
          <p:cNvCxnSpPr>
            <a:cxnSpLocks/>
            <a:stCxn id="171" idx="2"/>
            <a:endCxn id="151" idx="0"/>
          </p:cNvCxnSpPr>
          <p:nvPr/>
        </p:nvCxnSpPr>
        <p:spPr>
          <a:xfrm>
            <a:off x="6600809" y="4325489"/>
            <a:ext cx="23914" cy="103830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A2330A2-71BB-9C43-996E-33D3355C5131}"/>
              </a:ext>
            </a:extLst>
          </p:cNvPr>
          <p:cNvCxnSpPr>
            <a:cxnSpLocks/>
            <a:stCxn id="171" idx="2"/>
            <a:endCxn id="163" idx="1"/>
          </p:cNvCxnSpPr>
          <p:nvPr/>
        </p:nvCxnSpPr>
        <p:spPr>
          <a:xfrm>
            <a:off x="6600809" y="4325489"/>
            <a:ext cx="390080" cy="62858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4EEA140-307E-2540-A25E-A80A65963A45}"/>
              </a:ext>
            </a:extLst>
          </p:cNvPr>
          <p:cNvCxnSpPr>
            <a:stCxn id="163" idx="1"/>
            <a:endCxn id="131" idx="3"/>
          </p:cNvCxnSpPr>
          <p:nvPr/>
        </p:nvCxnSpPr>
        <p:spPr>
          <a:xfrm flipH="1">
            <a:off x="6235333" y="4954075"/>
            <a:ext cx="75555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4900440-893B-6E46-B591-280582C74DA2}"/>
              </a:ext>
            </a:extLst>
          </p:cNvPr>
          <p:cNvCxnSpPr>
            <a:cxnSpLocks/>
            <a:stCxn id="163" idx="1"/>
            <a:endCxn id="151" idx="0"/>
          </p:cNvCxnSpPr>
          <p:nvPr/>
        </p:nvCxnSpPr>
        <p:spPr>
          <a:xfrm flipH="1">
            <a:off x="6624723" y="4954075"/>
            <a:ext cx="366166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1ABF4B-0541-3442-BBE7-2440F0BEDCBD}"/>
              </a:ext>
            </a:extLst>
          </p:cNvPr>
          <p:cNvCxnSpPr>
            <a:cxnSpLocks/>
            <a:stCxn id="131" idx="3"/>
            <a:endCxn id="151" idx="0"/>
          </p:cNvCxnSpPr>
          <p:nvPr/>
        </p:nvCxnSpPr>
        <p:spPr>
          <a:xfrm>
            <a:off x="6235333" y="4954075"/>
            <a:ext cx="389390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7E87367-DE1D-2247-A0E7-AD912CAD9501}"/>
              </a:ext>
            </a:extLst>
          </p:cNvPr>
          <p:cNvCxnSpPr>
            <a:cxnSpLocks/>
            <a:stCxn id="151" idx="0"/>
            <a:endCxn id="115" idx="2"/>
          </p:cNvCxnSpPr>
          <p:nvPr/>
        </p:nvCxnSpPr>
        <p:spPr>
          <a:xfrm flipV="1">
            <a:off x="6624723" y="3002512"/>
            <a:ext cx="1582408" cy="2361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5DF7D02-0C1A-4740-B9E9-83E1B044D677}"/>
              </a:ext>
            </a:extLst>
          </p:cNvPr>
          <p:cNvSpPr/>
          <p:nvPr/>
        </p:nvSpPr>
        <p:spPr>
          <a:xfrm>
            <a:off x="6335074" y="3857029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52EA441-BD62-6649-A6D2-4CF75B03C8EF}"/>
              </a:ext>
            </a:extLst>
          </p:cNvPr>
          <p:cNvCxnSpPr>
            <a:stCxn id="171" idx="0"/>
            <a:endCxn id="55" idx="2"/>
          </p:cNvCxnSpPr>
          <p:nvPr/>
        </p:nvCxnSpPr>
        <p:spPr>
          <a:xfrm flipH="1" flipV="1">
            <a:off x="6268819" y="2637676"/>
            <a:ext cx="331990" cy="121935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32F42B4-2E31-1A47-ABDF-66314641B25B}"/>
              </a:ext>
            </a:extLst>
          </p:cNvPr>
          <p:cNvCxnSpPr>
            <a:stCxn id="171" idx="0"/>
            <a:endCxn id="54" idx="2"/>
          </p:cNvCxnSpPr>
          <p:nvPr/>
        </p:nvCxnSpPr>
        <p:spPr>
          <a:xfrm flipH="1" flipV="1">
            <a:off x="4040663" y="2621472"/>
            <a:ext cx="2560146" cy="123555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6AD50DE-5402-F245-81A2-FC43FD2D2CD7}"/>
              </a:ext>
            </a:extLst>
          </p:cNvPr>
          <p:cNvCxnSpPr>
            <a:stCxn id="131" idx="0"/>
            <a:endCxn id="54" idx="2"/>
          </p:cNvCxnSpPr>
          <p:nvPr/>
        </p:nvCxnSpPr>
        <p:spPr>
          <a:xfrm flipH="1" flipV="1">
            <a:off x="4040663" y="2621472"/>
            <a:ext cx="1928936" cy="209837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819D6A7-B89E-BB47-9BC3-553C479EC637}"/>
              </a:ext>
            </a:extLst>
          </p:cNvPr>
          <p:cNvCxnSpPr>
            <a:cxnSpLocks/>
            <a:stCxn id="163" idx="0"/>
            <a:endCxn id="115" idx="2"/>
          </p:cNvCxnSpPr>
          <p:nvPr/>
        </p:nvCxnSpPr>
        <p:spPr>
          <a:xfrm flipV="1">
            <a:off x="7256624" y="3002512"/>
            <a:ext cx="950507" cy="171733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93E4B72-FDF5-D644-87BB-3D777FFDF2D8}"/>
              </a:ext>
            </a:extLst>
          </p:cNvPr>
          <p:cNvCxnSpPr>
            <a:cxnSpLocks/>
            <a:stCxn id="131" idx="0"/>
            <a:endCxn id="55" idx="2"/>
          </p:cNvCxnSpPr>
          <p:nvPr/>
        </p:nvCxnSpPr>
        <p:spPr>
          <a:xfrm flipV="1">
            <a:off x="5969599" y="2637676"/>
            <a:ext cx="299220" cy="2082169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25826B2-8A85-3041-A97F-F15AAD437C89}"/>
              </a:ext>
            </a:extLst>
          </p:cNvPr>
          <p:cNvCxnSpPr>
            <a:stCxn id="82" idx="0"/>
            <a:endCxn id="54" idx="2"/>
          </p:cNvCxnSpPr>
          <p:nvPr/>
        </p:nvCxnSpPr>
        <p:spPr>
          <a:xfrm flipH="1" flipV="1">
            <a:off x="4040663" y="2621472"/>
            <a:ext cx="976053" cy="209837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D31FF51-3F42-314E-9DB4-BD5C35592B14}"/>
              </a:ext>
            </a:extLst>
          </p:cNvPr>
          <p:cNvCxnSpPr>
            <a:cxnSpLocks/>
            <a:stCxn id="171" idx="0"/>
            <a:endCxn id="115" idx="2"/>
          </p:cNvCxnSpPr>
          <p:nvPr/>
        </p:nvCxnSpPr>
        <p:spPr>
          <a:xfrm flipV="1">
            <a:off x="6600809" y="3002512"/>
            <a:ext cx="1606322" cy="854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487D8E5-BB29-DA46-895F-D5C0577B5A4D}"/>
              </a:ext>
            </a:extLst>
          </p:cNvPr>
          <p:cNvSpPr txBox="1"/>
          <p:nvPr/>
        </p:nvSpPr>
        <p:spPr>
          <a:xfrm>
            <a:off x="8964513" y="4494727"/>
            <a:ext cx="2806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all communication paths drawn</a:t>
            </a:r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521C865B-F2D2-9D4A-A413-411271CF28A8}"/>
              </a:ext>
            </a:extLst>
          </p:cNvPr>
          <p:cNvSpPr/>
          <p:nvPr/>
        </p:nvSpPr>
        <p:spPr>
          <a:xfrm>
            <a:off x="6342051" y="2738632"/>
            <a:ext cx="1648986" cy="256197"/>
          </a:xfrm>
          <a:custGeom>
            <a:avLst/>
            <a:gdLst>
              <a:gd name="connsiteX0" fmla="*/ 0 w 1143000"/>
              <a:gd name="connsiteY0" fmla="*/ 0 h 309283"/>
              <a:gd name="connsiteX1" fmla="*/ 578224 w 1143000"/>
              <a:gd name="connsiteY1" fmla="*/ 309283 h 309283"/>
              <a:gd name="connsiteX2" fmla="*/ 1143000 w 1143000"/>
              <a:gd name="connsiteY2" fmla="*/ 0 h 30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309283">
                <a:moveTo>
                  <a:pt x="0" y="0"/>
                </a:moveTo>
                <a:cubicBezTo>
                  <a:pt x="193862" y="154641"/>
                  <a:pt x="387724" y="309283"/>
                  <a:pt x="578224" y="309283"/>
                </a:cubicBezTo>
                <a:cubicBezTo>
                  <a:pt x="768724" y="309283"/>
                  <a:pt x="955862" y="154641"/>
                  <a:pt x="1143000" y="0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8EAB55-0782-4A4A-B0B7-D6BBB176B0DE}"/>
              </a:ext>
            </a:extLst>
          </p:cNvPr>
          <p:cNvSpPr txBox="1"/>
          <p:nvPr/>
        </p:nvSpPr>
        <p:spPr>
          <a:xfrm>
            <a:off x="1263193" y="5799239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8A6383-28B8-8147-90F6-D6F69C37FBAF}"/>
              </a:ext>
            </a:extLst>
          </p:cNvPr>
          <p:cNvSpPr txBox="1"/>
          <p:nvPr/>
        </p:nvSpPr>
        <p:spPr>
          <a:xfrm>
            <a:off x="1277721" y="6031414"/>
            <a:ext cx="170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w/proxy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3A68D73-F45E-D54B-99EB-5A248DAA3790}"/>
              </a:ext>
            </a:extLst>
          </p:cNvPr>
          <p:cNvSpPr txBox="1"/>
          <p:nvPr/>
        </p:nvSpPr>
        <p:spPr>
          <a:xfrm>
            <a:off x="3486522" y="603141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proxy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5C18B88-21AA-304C-AA15-364664CC1ACD}"/>
              </a:ext>
            </a:extLst>
          </p:cNvPr>
          <p:cNvSpPr txBox="1"/>
          <p:nvPr/>
        </p:nvSpPr>
        <p:spPr>
          <a:xfrm>
            <a:off x="5610308" y="60314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cockpit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F93BDFA-0C7D-0141-9147-D47F994FEF9F}"/>
              </a:ext>
            </a:extLst>
          </p:cNvPr>
          <p:cNvSpPr txBox="1"/>
          <p:nvPr/>
        </p:nvSpPr>
        <p:spPr>
          <a:xfrm>
            <a:off x="3472456" y="5799239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EFA8EE-A12F-BB4A-9172-72EFA9D21938}"/>
              </a:ext>
            </a:extLst>
          </p:cNvPr>
          <p:cNvSpPr txBox="1"/>
          <p:nvPr/>
        </p:nvSpPr>
        <p:spPr>
          <a:xfrm>
            <a:off x="6294926" y="5799239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5F9B3B-D3AA-5149-8CD8-4D80C9B96F65}"/>
              </a:ext>
            </a:extLst>
          </p:cNvPr>
          <p:cNvCxnSpPr>
            <a:stCxn id="54" idx="2"/>
            <a:endCxn id="127" idx="3"/>
          </p:cNvCxnSpPr>
          <p:nvPr/>
        </p:nvCxnSpPr>
        <p:spPr>
          <a:xfrm flipH="1">
            <a:off x="1795283" y="2621472"/>
            <a:ext cx="2245380" cy="2308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4CDF3-7D79-9C4B-94B5-77972A8C3918}"/>
              </a:ext>
            </a:extLst>
          </p:cNvPr>
          <p:cNvCxnSpPr>
            <a:stCxn id="54" idx="2"/>
            <a:endCxn id="132" idx="0"/>
          </p:cNvCxnSpPr>
          <p:nvPr/>
        </p:nvCxnSpPr>
        <p:spPr>
          <a:xfrm flipH="1">
            <a:off x="2184673" y="2621472"/>
            <a:ext cx="1855990" cy="271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BA2C58-2662-F041-95D6-0957086CB2D3}"/>
              </a:ext>
            </a:extLst>
          </p:cNvPr>
          <p:cNvCxnSpPr>
            <a:stCxn id="54" idx="2"/>
            <a:endCxn id="133" idx="0"/>
          </p:cNvCxnSpPr>
          <p:nvPr/>
        </p:nvCxnSpPr>
        <p:spPr>
          <a:xfrm flipH="1">
            <a:off x="2816574" y="2621472"/>
            <a:ext cx="1224089" cy="207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D9517B6-BD8A-2A4E-B5ED-87FBB8F0DF49}"/>
              </a:ext>
            </a:extLst>
          </p:cNvPr>
          <p:cNvCxnSpPr>
            <a:cxnSpLocks/>
            <a:stCxn id="80" idx="3"/>
            <a:endCxn id="115" idx="2"/>
          </p:cNvCxnSpPr>
          <p:nvPr/>
        </p:nvCxnSpPr>
        <p:spPr>
          <a:xfrm flipV="1">
            <a:off x="3995425" y="3002512"/>
            <a:ext cx="4211706" cy="19515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59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3010-5ED6-3A4A-AB79-04492DD5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2B0D0-12C1-7F47-8207-CC95D0B72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5588" y="2968988"/>
            <a:ext cx="9896187" cy="1495435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/>
              <a:t>Step d:</a:t>
            </a:r>
          </a:p>
          <a:p>
            <a:pPr marL="114300" indent="0" algn="ctr">
              <a:buNone/>
            </a:pPr>
            <a:r>
              <a:rPr lang="en-US" dirty="0"/>
              <a:t>SDPi implementation for Silent Hospital</a:t>
            </a:r>
          </a:p>
          <a:p>
            <a:pPr marL="114300" indent="0" algn="ctr">
              <a:buNone/>
            </a:pPr>
            <a:r>
              <a:rPr lang="en-US" dirty="0"/>
              <a:t>SDC replaces ACM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2F977-BE83-5A41-A034-C6A807AA6F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2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1642487" cy="1242134"/>
          </a:xfrm>
        </p:spPr>
        <p:txBody>
          <a:bodyPr/>
          <a:lstStyle/>
          <a:p>
            <a:r>
              <a:rPr lang="en-US" dirty="0"/>
              <a:t>Target 202d?</a:t>
            </a:r>
            <a:br>
              <a:rPr lang="en-US" dirty="0"/>
            </a:br>
            <a:r>
              <a:rPr lang="en-US" dirty="0"/>
              <a:t> - SDPi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Silent</a:t>
            </a:r>
            <a:r>
              <a:rPr lang="en-US" dirty="0"/>
              <a:t> Hospital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302085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2698995" y="432922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A662-A6F5-C44E-9B0C-BF7FCB08477C}"/>
              </a:ext>
            </a:extLst>
          </p:cNvPr>
          <p:cNvCxnSpPr>
            <a:cxnSpLocks/>
          </p:cNvCxnSpPr>
          <p:nvPr/>
        </p:nvCxnSpPr>
        <p:spPr>
          <a:xfrm flipV="1">
            <a:off x="1226117" y="2973565"/>
            <a:ext cx="624270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</p:cNvCxnSpPr>
          <p:nvPr/>
        </p:nvCxnSpPr>
        <p:spPr>
          <a:xfrm flipV="1">
            <a:off x="2150760" y="2970349"/>
            <a:ext cx="1932" cy="481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B0B973-03E8-7F4C-A4FB-F029D4DAC2DF}"/>
              </a:ext>
            </a:extLst>
          </p:cNvPr>
          <p:cNvCxnSpPr>
            <a:cxnSpLocks/>
          </p:cNvCxnSpPr>
          <p:nvPr/>
        </p:nvCxnSpPr>
        <p:spPr>
          <a:xfrm>
            <a:off x="3964523" y="2442556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487314" y="2732489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7939020" y="2090778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BB2E019-59EF-9946-A1B2-F44DCD3CBF08}"/>
              </a:ext>
            </a:extLst>
          </p:cNvPr>
          <p:cNvSpPr txBox="1"/>
          <p:nvPr/>
        </p:nvSpPr>
        <p:spPr>
          <a:xfrm>
            <a:off x="6925962" y="273922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574965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  <a:p>
            <a:pPr algn="ctr"/>
            <a:r>
              <a:rPr lang="en-US" sz="1100" dirty="0"/>
              <a:t>Proxy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850783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7468EE-5BAB-9849-8ABE-06286A904954}"/>
              </a:ext>
            </a:extLst>
          </p:cNvPr>
          <p:cNvCxnSpPr>
            <a:cxnSpLocks/>
          </p:cNvCxnSpPr>
          <p:nvPr/>
        </p:nvCxnSpPr>
        <p:spPr>
          <a:xfrm>
            <a:off x="1317386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4ED036-76EE-4B40-9384-D1D6595AF05B}"/>
              </a:ext>
            </a:extLst>
          </p:cNvPr>
          <p:cNvCxnSpPr>
            <a:cxnSpLocks/>
            <a:stCxn id="127" idx="0"/>
          </p:cNvCxnSpPr>
          <p:nvPr/>
        </p:nvCxnSpPr>
        <p:spPr>
          <a:xfrm flipV="1">
            <a:off x="1529549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613F0-91BB-414B-A4D6-868A5E4134D0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2180165" y="4341493"/>
            <a:ext cx="4508" cy="8803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17AF1B-6999-3F48-8D6C-A71FFAD1F21D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2816574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3360562" y="3302085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1E5C1C-3E7B-A24C-82D4-855D3406794C}"/>
              </a:ext>
            </a:extLst>
          </p:cNvPr>
          <p:cNvSpPr txBox="1"/>
          <p:nvPr/>
        </p:nvSpPr>
        <p:spPr>
          <a:xfrm>
            <a:off x="4891407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656F0CB-5DEB-A04F-B1A4-44B8A69EC089}"/>
              </a:ext>
            </a:extLst>
          </p:cNvPr>
          <p:cNvCxnSpPr>
            <a:cxnSpLocks/>
          </p:cNvCxnSpPr>
          <p:nvPr/>
        </p:nvCxnSpPr>
        <p:spPr>
          <a:xfrm flipV="1">
            <a:off x="4844231" y="2966325"/>
            <a:ext cx="0" cy="1612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3456007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9BA2AF7-A375-6046-AF11-385A491B827C}"/>
              </a:ext>
            </a:extLst>
          </p:cNvPr>
          <p:cNvSpPr/>
          <p:nvPr/>
        </p:nvSpPr>
        <p:spPr>
          <a:xfrm>
            <a:off x="3479709" y="4850783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ACB3890-1984-B540-93CE-E71BB7821039}"/>
              </a:ext>
            </a:extLst>
          </p:cNvPr>
          <p:cNvSpPr/>
          <p:nvPr/>
        </p:nvSpPr>
        <p:spPr>
          <a:xfrm>
            <a:off x="4134833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C5C6425-BF75-9641-98B6-BFC695970E6B}"/>
              </a:ext>
            </a:extLst>
          </p:cNvPr>
          <p:cNvSpPr/>
          <p:nvPr/>
        </p:nvSpPr>
        <p:spPr>
          <a:xfrm>
            <a:off x="4766734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7664087-DD6A-AC4E-8BFD-F6326E77A33D}"/>
              </a:ext>
            </a:extLst>
          </p:cNvPr>
          <p:cNvCxnSpPr>
            <a:cxnSpLocks/>
          </p:cNvCxnSpPr>
          <p:nvPr/>
        </p:nvCxnSpPr>
        <p:spPr>
          <a:xfrm>
            <a:off x="3533281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268368A-312D-264C-A183-99CFA2E2D7F5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3745444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09B197-2183-F44F-B5FF-F4C5BFDF0A91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4400568" y="4579116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BFF4ECE-8B84-4B4C-85B5-A070AADCCD33}"/>
              </a:ext>
            </a:extLst>
          </p:cNvPr>
          <p:cNvCxnSpPr>
            <a:cxnSpLocks/>
            <a:stCxn id="142" idx="0"/>
          </p:cNvCxnSpPr>
          <p:nvPr/>
        </p:nvCxnSpPr>
        <p:spPr>
          <a:xfrm flipV="1">
            <a:off x="5032469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042010-8355-B748-8FD6-16CDAF9EFAA6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060356" y="4329222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DCE1C2C-9A83-AD44-B1C4-1F798CE6B54C}"/>
              </a:ext>
            </a:extLst>
          </p:cNvPr>
          <p:cNvSpPr/>
          <p:nvPr/>
        </p:nvSpPr>
        <p:spPr>
          <a:xfrm>
            <a:off x="5578521" y="3302085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02D606F-395C-4F48-AF27-6E882FB46976}"/>
              </a:ext>
            </a:extLst>
          </p:cNvPr>
          <p:cNvSpPr txBox="1"/>
          <p:nvPr/>
        </p:nvSpPr>
        <p:spPr>
          <a:xfrm>
            <a:off x="7109366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F3998D4-3E16-C845-A4B3-CC6FE2EB897A}"/>
              </a:ext>
            </a:extLst>
          </p:cNvPr>
          <p:cNvCxnSpPr>
            <a:cxnSpLocks/>
          </p:cNvCxnSpPr>
          <p:nvPr/>
        </p:nvCxnSpPr>
        <p:spPr>
          <a:xfrm flipV="1">
            <a:off x="7062190" y="2966325"/>
            <a:ext cx="0" cy="16127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317FF94-748B-0B41-869A-589773B59F84}"/>
              </a:ext>
            </a:extLst>
          </p:cNvPr>
          <p:cNvSpPr/>
          <p:nvPr/>
        </p:nvSpPr>
        <p:spPr>
          <a:xfrm>
            <a:off x="5697668" y="4850783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92D1A45-EA92-ED4F-8A7D-3DD6B8DF250F}"/>
              </a:ext>
            </a:extLst>
          </p:cNvPr>
          <p:cNvSpPr/>
          <p:nvPr/>
        </p:nvSpPr>
        <p:spPr>
          <a:xfrm>
            <a:off x="6352792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20D0E5F-C46F-894A-8552-B9EC50599FBF}"/>
              </a:ext>
            </a:extLst>
          </p:cNvPr>
          <p:cNvSpPr/>
          <p:nvPr/>
        </p:nvSpPr>
        <p:spPr>
          <a:xfrm>
            <a:off x="6984693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5A47B8C-69E5-A643-A8F8-E3D601F3F658}"/>
              </a:ext>
            </a:extLst>
          </p:cNvPr>
          <p:cNvCxnSpPr>
            <a:cxnSpLocks/>
          </p:cNvCxnSpPr>
          <p:nvPr/>
        </p:nvCxnSpPr>
        <p:spPr>
          <a:xfrm>
            <a:off x="5751240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9EFAE5-B65E-9D4D-AF7E-0858A0762A94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5963403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729FB02-DB6E-F34D-99E8-C511786B7B5D}"/>
              </a:ext>
            </a:extLst>
          </p:cNvPr>
          <p:cNvCxnSpPr>
            <a:cxnSpLocks/>
            <a:endCxn id="153" idx="0"/>
          </p:cNvCxnSpPr>
          <p:nvPr/>
        </p:nvCxnSpPr>
        <p:spPr>
          <a:xfrm>
            <a:off x="6618527" y="4579116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264AC53-F4BA-7848-BC7C-DE3D78633F8F}"/>
              </a:ext>
            </a:extLst>
          </p:cNvPr>
          <p:cNvCxnSpPr>
            <a:cxnSpLocks/>
            <a:stCxn id="154" idx="0"/>
          </p:cNvCxnSpPr>
          <p:nvPr/>
        </p:nvCxnSpPr>
        <p:spPr>
          <a:xfrm flipV="1">
            <a:off x="7250428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38866D2-497E-DB4B-8030-68D2283F408E}"/>
              </a:ext>
            </a:extLst>
          </p:cNvPr>
          <p:cNvCxnSpPr>
            <a:cxnSpLocks/>
          </p:cNvCxnSpPr>
          <p:nvPr/>
        </p:nvCxnSpPr>
        <p:spPr>
          <a:xfrm flipH="1">
            <a:off x="6278315" y="4329222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9D99FF-8AB1-B040-8ABD-69D864FEEDE6}"/>
              </a:ext>
            </a:extLst>
          </p:cNvPr>
          <p:cNvSpPr/>
          <p:nvPr/>
        </p:nvSpPr>
        <p:spPr>
          <a:xfrm>
            <a:off x="5993884" y="384583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7358AF-40F0-354C-B0C9-C9798B647964}"/>
              </a:ext>
            </a:extLst>
          </p:cNvPr>
          <p:cNvCxnSpPr>
            <a:cxnSpLocks/>
          </p:cNvCxnSpPr>
          <p:nvPr/>
        </p:nvCxnSpPr>
        <p:spPr>
          <a:xfrm>
            <a:off x="5697668" y="2665323"/>
            <a:ext cx="1756803" cy="0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E6D8F9-3232-EE4E-974C-254B71ABBE63}"/>
              </a:ext>
            </a:extLst>
          </p:cNvPr>
          <p:cNvCxnSpPr>
            <a:cxnSpLocks/>
          </p:cNvCxnSpPr>
          <p:nvPr/>
        </p:nvCxnSpPr>
        <p:spPr>
          <a:xfrm flipV="1">
            <a:off x="5814956" y="2425133"/>
            <a:ext cx="0" cy="222479"/>
          </a:xfrm>
          <a:prstGeom prst="line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25B9AAC-BBFD-4848-8131-2DAF65473431}"/>
              </a:ext>
            </a:extLst>
          </p:cNvPr>
          <p:cNvSpPr txBox="1"/>
          <p:nvPr/>
        </p:nvSpPr>
        <p:spPr>
          <a:xfrm>
            <a:off x="5771468" y="2434670"/>
            <a:ext cx="1654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ACM or FHIR or SDC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989BBC-547F-5F43-A465-753FC83826CD}"/>
              </a:ext>
            </a:extLst>
          </p:cNvPr>
          <p:cNvSpPr txBox="1"/>
          <p:nvPr/>
        </p:nvSpPr>
        <p:spPr>
          <a:xfrm>
            <a:off x="8069970" y="3618483"/>
            <a:ext cx="3861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Assumes Alert Distribution System can talk SDC natively, thereby eliminating the need to a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Gateway may still be required for Device to EHR applications.</a:t>
            </a:r>
          </a:p>
          <a:p>
            <a:r>
              <a:rPr lang="en-US" sz="1400" dirty="0"/>
              <a:t>Nurse alert devices connect via: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SDC or ACM (v2) or FHIR or some combination thereof…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EA40DC-57AE-A947-83A6-4CCBF608E9C0}"/>
              </a:ext>
            </a:extLst>
          </p:cNvPr>
          <p:cNvSpPr txBox="1"/>
          <p:nvPr/>
        </p:nvSpPr>
        <p:spPr>
          <a:xfrm>
            <a:off x="1263193" y="5731505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E83245-5177-554A-AA24-1E3B05AAEEBD}"/>
              </a:ext>
            </a:extLst>
          </p:cNvPr>
          <p:cNvSpPr txBox="1"/>
          <p:nvPr/>
        </p:nvSpPr>
        <p:spPr>
          <a:xfrm>
            <a:off x="1277721" y="6031414"/>
            <a:ext cx="170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w/proxy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D0EA3D-0096-C64E-A7F6-F47560E69C63}"/>
              </a:ext>
            </a:extLst>
          </p:cNvPr>
          <p:cNvSpPr txBox="1"/>
          <p:nvPr/>
        </p:nvSpPr>
        <p:spPr>
          <a:xfrm>
            <a:off x="3486522" y="603141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EEC4B2-BCDE-6340-B479-7239EFA4B667}"/>
              </a:ext>
            </a:extLst>
          </p:cNvPr>
          <p:cNvSpPr txBox="1"/>
          <p:nvPr/>
        </p:nvSpPr>
        <p:spPr>
          <a:xfrm>
            <a:off x="5610308" y="60314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cockpit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924D925-3AC0-984E-B343-13A779E22E07}"/>
              </a:ext>
            </a:extLst>
          </p:cNvPr>
          <p:cNvSpPr txBox="1"/>
          <p:nvPr/>
        </p:nvSpPr>
        <p:spPr>
          <a:xfrm>
            <a:off x="3472456" y="5731505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7A33FC-BF90-5F4F-A79E-6429D027066A}"/>
              </a:ext>
            </a:extLst>
          </p:cNvPr>
          <p:cNvSpPr txBox="1"/>
          <p:nvPr/>
        </p:nvSpPr>
        <p:spPr>
          <a:xfrm>
            <a:off x="6294926" y="573150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A4EC0-999A-204C-90F8-732A7BE6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700" y="2772188"/>
            <a:ext cx="217646" cy="21764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6AA8154-D0D1-0547-AC17-7ED84399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79" y="1939917"/>
            <a:ext cx="419229" cy="41922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7020B2A-5222-2646-8DFC-3D9A69D754A4}"/>
              </a:ext>
            </a:extLst>
          </p:cNvPr>
          <p:cNvCxnSpPr/>
          <p:nvPr/>
        </p:nvCxnSpPr>
        <p:spPr>
          <a:xfrm>
            <a:off x="7430458" y="2966325"/>
            <a:ext cx="49178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A5042DDA-C091-3E4D-8330-11CD936E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700" y="2477172"/>
            <a:ext cx="217646" cy="217646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08D2A1D-5125-2E4E-B513-92C8B2494F08}"/>
              </a:ext>
            </a:extLst>
          </p:cNvPr>
          <p:cNvCxnSpPr/>
          <p:nvPr/>
        </p:nvCxnSpPr>
        <p:spPr>
          <a:xfrm>
            <a:off x="7430458" y="2671309"/>
            <a:ext cx="49178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62F284E-8AA8-B642-977F-97C76B8CDB00}"/>
              </a:ext>
            </a:extLst>
          </p:cNvPr>
          <p:cNvSpPr/>
          <p:nvPr/>
        </p:nvSpPr>
        <p:spPr>
          <a:xfrm>
            <a:off x="3231193" y="1662142"/>
            <a:ext cx="1469644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Central Cockpit</a:t>
            </a:r>
            <a:endParaRPr lang="en-US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D26CA1-BB19-1243-B4B8-344F7A518AEC}"/>
              </a:ext>
            </a:extLst>
          </p:cNvPr>
          <p:cNvSpPr/>
          <p:nvPr/>
        </p:nvSpPr>
        <p:spPr>
          <a:xfrm>
            <a:off x="4880841" y="1662141"/>
            <a:ext cx="1469644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0BAF1F-8CB2-9B42-B475-A7D40DF91A97}"/>
              </a:ext>
            </a:extLst>
          </p:cNvPr>
          <p:cNvSpPr/>
          <p:nvPr/>
        </p:nvSpPr>
        <p:spPr>
          <a:xfrm>
            <a:off x="3097343" y="1501466"/>
            <a:ext cx="3390686" cy="1059837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3796D7-E8B5-BE49-A835-DF2275506A5E}"/>
              </a:ext>
            </a:extLst>
          </p:cNvPr>
          <p:cNvCxnSpPr>
            <a:cxnSpLocks/>
          </p:cNvCxnSpPr>
          <p:nvPr/>
        </p:nvCxnSpPr>
        <p:spPr>
          <a:xfrm>
            <a:off x="5345449" y="2442556"/>
            <a:ext cx="0" cy="539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86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1386993" cy="1242134"/>
          </a:xfrm>
        </p:spPr>
        <p:txBody>
          <a:bodyPr/>
          <a:lstStyle/>
          <a:p>
            <a:r>
              <a:rPr lang="en-US" dirty="0"/>
              <a:t>Target 202e?</a:t>
            </a:r>
            <a:br>
              <a:rPr lang="en-US" dirty="0"/>
            </a:br>
            <a:r>
              <a:rPr lang="en-US" dirty="0"/>
              <a:t> - SDPi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Silent</a:t>
            </a:r>
            <a:r>
              <a:rPr lang="en-US" dirty="0"/>
              <a:t> Hospital 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2458552" y="1931082"/>
            <a:ext cx="1469644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Central Cockpit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5533997" y="1931081"/>
            <a:ext cx="1469644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290796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2698995" y="432922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A662-A6F5-C44E-9B0C-BF7FCB08477C}"/>
              </a:ext>
            </a:extLst>
          </p:cNvPr>
          <p:cNvCxnSpPr>
            <a:cxnSpLocks/>
          </p:cNvCxnSpPr>
          <p:nvPr/>
        </p:nvCxnSpPr>
        <p:spPr>
          <a:xfrm flipV="1">
            <a:off x="1226117" y="2973565"/>
            <a:ext cx="618275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8451F3-058D-D74C-9780-F7B5AB417763}"/>
              </a:ext>
            </a:extLst>
          </p:cNvPr>
          <p:cNvCxnSpPr>
            <a:cxnSpLocks/>
          </p:cNvCxnSpPr>
          <p:nvPr/>
        </p:nvCxnSpPr>
        <p:spPr>
          <a:xfrm flipV="1">
            <a:off x="2150760" y="2970349"/>
            <a:ext cx="1932" cy="481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35B66-AC05-0741-99EB-4F99F367AEBB}"/>
              </a:ext>
            </a:extLst>
          </p:cNvPr>
          <p:cNvCxnSpPr>
            <a:cxnSpLocks/>
          </p:cNvCxnSpPr>
          <p:nvPr/>
        </p:nvCxnSpPr>
        <p:spPr>
          <a:xfrm>
            <a:off x="3193374" y="2724228"/>
            <a:ext cx="0" cy="2585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B0B973-03E8-7F4C-A4FB-F029D4DAC2DF}"/>
              </a:ext>
            </a:extLst>
          </p:cNvPr>
          <p:cNvCxnSpPr>
            <a:cxnSpLocks/>
          </p:cNvCxnSpPr>
          <p:nvPr/>
        </p:nvCxnSpPr>
        <p:spPr>
          <a:xfrm>
            <a:off x="6268819" y="2724229"/>
            <a:ext cx="0" cy="2585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645941" y="2732489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7939020" y="2090778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574965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  <a:p>
            <a:pPr algn="ctr"/>
            <a:r>
              <a:rPr lang="en-US" sz="1100" dirty="0"/>
              <a:t>Proxy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850783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7468EE-5BAB-9849-8ABE-06286A904954}"/>
              </a:ext>
            </a:extLst>
          </p:cNvPr>
          <p:cNvCxnSpPr>
            <a:cxnSpLocks/>
          </p:cNvCxnSpPr>
          <p:nvPr/>
        </p:nvCxnSpPr>
        <p:spPr>
          <a:xfrm>
            <a:off x="1317386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4ED036-76EE-4B40-9384-D1D6595AF05B}"/>
              </a:ext>
            </a:extLst>
          </p:cNvPr>
          <p:cNvCxnSpPr>
            <a:cxnSpLocks/>
            <a:stCxn id="127" idx="0"/>
          </p:cNvCxnSpPr>
          <p:nvPr/>
        </p:nvCxnSpPr>
        <p:spPr>
          <a:xfrm flipV="1">
            <a:off x="1529549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613F0-91BB-414B-A4D6-868A5E4134D0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2180165" y="4341493"/>
            <a:ext cx="4508" cy="8803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17AF1B-6999-3F48-8D6C-A71FFAD1F21D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2816574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3360562" y="3290796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1E5C1C-3E7B-A24C-82D4-855D3406794C}"/>
              </a:ext>
            </a:extLst>
          </p:cNvPr>
          <p:cNvSpPr txBox="1"/>
          <p:nvPr/>
        </p:nvSpPr>
        <p:spPr>
          <a:xfrm>
            <a:off x="4891407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656F0CB-5DEB-A04F-B1A4-44B8A69EC089}"/>
              </a:ext>
            </a:extLst>
          </p:cNvPr>
          <p:cNvCxnSpPr>
            <a:cxnSpLocks/>
          </p:cNvCxnSpPr>
          <p:nvPr/>
        </p:nvCxnSpPr>
        <p:spPr>
          <a:xfrm flipV="1">
            <a:off x="4844231" y="2945611"/>
            <a:ext cx="0" cy="16335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3456007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9BA2AF7-A375-6046-AF11-385A491B827C}"/>
              </a:ext>
            </a:extLst>
          </p:cNvPr>
          <p:cNvSpPr/>
          <p:nvPr/>
        </p:nvSpPr>
        <p:spPr>
          <a:xfrm>
            <a:off x="3479709" y="4850783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ACB3890-1984-B540-93CE-E71BB7821039}"/>
              </a:ext>
            </a:extLst>
          </p:cNvPr>
          <p:cNvSpPr/>
          <p:nvPr/>
        </p:nvSpPr>
        <p:spPr>
          <a:xfrm>
            <a:off x="4134833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C5C6425-BF75-9641-98B6-BFC695970E6B}"/>
              </a:ext>
            </a:extLst>
          </p:cNvPr>
          <p:cNvSpPr/>
          <p:nvPr/>
        </p:nvSpPr>
        <p:spPr>
          <a:xfrm>
            <a:off x="4766734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7664087-DD6A-AC4E-8BFD-F6326E77A33D}"/>
              </a:ext>
            </a:extLst>
          </p:cNvPr>
          <p:cNvCxnSpPr>
            <a:cxnSpLocks/>
          </p:cNvCxnSpPr>
          <p:nvPr/>
        </p:nvCxnSpPr>
        <p:spPr>
          <a:xfrm>
            <a:off x="3533281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268368A-312D-264C-A183-99CFA2E2D7F5}"/>
              </a:ext>
            </a:extLst>
          </p:cNvPr>
          <p:cNvCxnSpPr>
            <a:cxnSpLocks/>
            <a:stCxn id="140" idx="0"/>
          </p:cNvCxnSpPr>
          <p:nvPr/>
        </p:nvCxnSpPr>
        <p:spPr>
          <a:xfrm flipV="1">
            <a:off x="3745444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09B197-2183-F44F-B5FF-F4C5BFDF0A91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4400568" y="4579116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BFF4ECE-8B84-4B4C-85B5-A070AADCCD33}"/>
              </a:ext>
            </a:extLst>
          </p:cNvPr>
          <p:cNvCxnSpPr>
            <a:cxnSpLocks/>
            <a:stCxn id="142" idx="0"/>
          </p:cNvCxnSpPr>
          <p:nvPr/>
        </p:nvCxnSpPr>
        <p:spPr>
          <a:xfrm flipV="1">
            <a:off x="5032469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042010-8355-B748-8FD6-16CDAF9EFAA6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4060356" y="4329222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DCE1C2C-9A83-AD44-B1C4-1F798CE6B54C}"/>
              </a:ext>
            </a:extLst>
          </p:cNvPr>
          <p:cNvSpPr/>
          <p:nvPr/>
        </p:nvSpPr>
        <p:spPr>
          <a:xfrm>
            <a:off x="5578521" y="3290796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02D606F-395C-4F48-AF27-6E882FB46976}"/>
              </a:ext>
            </a:extLst>
          </p:cNvPr>
          <p:cNvSpPr txBox="1"/>
          <p:nvPr/>
        </p:nvSpPr>
        <p:spPr>
          <a:xfrm>
            <a:off x="7109366" y="4324900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F3998D4-3E16-C845-A4B3-CC6FE2EB897A}"/>
              </a:ext>
            </a:extLst>
          </p:cNvPr>
          <p:cNvCxnSpPr>
            <a:cxnSpLocks/>
          </p:cNvCxnSpPr>
          <p:nvPr/>
        </p:nvCxnSpPr>
        <p:spPr>
          <a:xfrm flipV="1">
            <a:off x="7062190" y="2945611"/>
            <a:ext cx="0" cy="16335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317FF94-748B-0B41-869A-589773B59F84}"/>
              </a:ext>
            </a:extLst>
          </p:cNvPr>
          <p:cNvSpPr/>
          <p:nvPr/>
        </p:nvSpPr>
        <p:spPr>
          <a:xfrm>
            <a:off x="5697668" y="4850783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92D1A45-EA92-ED4F-8A7D-3DD6B8DF250F}"/>
              </a:ext>
            </a:extLst>
          </p:cNvPr>
          <p:cNvSpPr/>
          <p:nvPr/>
        </p:nvSpPr>
        <p:spPr>
          <a:xfrm>
            <a:off x="6352792" y="522180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20D0E5F-C46F-894A-8552-B9EC50599FBF}"/>
              </a:ext>
            </a:extLst>
          </p:cNvPr>
          <p:cNvSpPr/>
          <p:nvPr/>
        </p:nvSpPr>
        <p:spPr>
          <a:xfrm>
            <a:off x="6984693" y="4850783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5A47B8C-69E5-A643-A8F8-E3D601F3F658}"/>
              </a:ext>
            </a:extLst>
          </p:cNvPr>
          <p:cNvCxnSpPr>
            <a:cxnSpLocks/>
          </p:cNvCxnSpPr>
          <p:nvPr/>
        </p:nvCxnSpPr>
        <p:spPr>
          <a:xfrm>
            <a:off x="5751240" y="4579116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79EFAE5-B65E-9D4D-AF7E-0858A0762A94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5963403" y="4579116"/>
            <a:ext cx="3037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729FB02-DB6E-F34D-99E8-C511786B7B5D}"/>
              </a:ext>
            </a:extLst>
          </p:cNvPr>
          <p:cNvCxnSpPr>
            <a:cxnSpLocks/>
            <a:endCxn id="153" idx="0"/>
          </p:cNvCxnSpPr>
          <p:nvPr/>
        </p:nvCxnSpPr>
        <p:spPr>
          <a:xfrm>
            <a:off x="6618527" y="4579116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264AC53-F4BA-7848-BC7C-DE3D78633F8F}"/>
              </a:ext>
            </a:extLst>
          </p:cNvPr>
          <p:cNvCxnSpPr>
            <a:cxnSpLocks/>
            <a:stCxn id="154" idx="0"/>
          </p:cNvCxnSpPr>
          <p:nvPr/>
        </p:nvCxnSpPr>
        <p:spPr>
          <a:xfrm flipV="1">
            <a:off x="7250428" y="4579116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38866D2-497E-DB4B-8030-68D2283F408E}"/>
              </a:ext>
            </a:extLst>
          </p:cNvPr>
          <p:cNvCxnSpPr>
            <a:cxnSpLocks/>
          </p:cNvCxnSpPr>
          <p:nvPr/>
        </p:nvCxnSpPr>
        <p:spPr>
          <a:xfrm flipH="1">
            <a:off x="6278315" y="4329222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9D99FF-8AB1-B040-8ABD-69D864FEEDE6}"/>
              </a:ext>
            </a:extLst>
          </p:cNvPr>
          <p:cNvSpPr/>
          <p:nvPr/>
        </p:nvSpPr>
        <p:spPr>
          <a:xfrm>
            <a:off x="5993884" y="384583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A915499-D9EF-4A43-A821-9E5ED743E660}"/>
              </a:ext>
            </a:extLst>
          </p:cNvPr>
          <p:cNvSpPr txBox="1"/>
          <p:nvPr/>
        </p:nvSpPr>
        <p:spPr>
          <a:xfrm>
            <a:off x="8106330" y="3959758"/>
            <a:ext cx="3861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alert communication and related management is via SDC.</a:t>
            </a:r>
          </a:p>
          <a:p>
            <a:endParaRPr lang="en-US" sz="1400" dirty="0"/>
          </a:p>
          <a:p>
            <a:r>
              <a:rPr lang="en-US" sz="1400" dirty="0"/>
              <a:t>Where does FHIR fit in?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4AB23B-AC7A-0F4D-8925-9B14621D198A}"/>
              </a:ext>
            </a:extLst>
          </p:cNvPr>
          <p:cNvSpPr txBox="1"/>
          <p:nvPr/>
        </p:nvSpPr>
        <p:spPr>
          <a:xfrm>
            <a:off x="1263193" y="5731505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8AB77F-2557-D644-AC1F-FBC4777D5144}"/>
              </a:ext>
            </a:extLst>
          </p:cNvPr>
          <p:cNvSpPr txBox="1"/>
          <p:nvPr/>
        </p:nvSpPr>
        <p:spPr>
          <a:xfrm>
            <a:off x="1277721" y="6031414"/>
            <a:ext cx="170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w/proxy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288256-089A-454B-A1E4-F46FF9E9B109}"/>
              </a:ext>
            </a:extLst>
          </p:cNvPr>
          <p:cNvSpPr txBox="1"/>
          <p:nvPr/>
        </p:nvSpPr>
        <p:spPr>
          <a:xfrm>
            <a:off x="3486522" y="603141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proxy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476C48-8CC5-E94E-98FF-ADC6F592FF6B}"/>
              </a:ext>
            </a:extLst>
          </p:cNvPr>
          <p:cNvSpPr txBox="1"/>
          <p:nvPr/>
        </p:nvSpPr>
        <p:spPr>
          <a:xfrm>
            <a:off x="5610308" y="60314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cockpit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589114-9828-1B4D-8DFA-2A4E9111FA8A}"/>
              </a:ext>
            </a:extLst>
          </p:cNvPr>
          <p:cNvSpPr txBox="1"/>
          <p:nvPr/>
        </p:nvSpPr>
        <p:spPr>
          <a:xfrm>
            <a:off x="3472456" y="5731505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7BA458-4993-8B44-828E-12D9143E86F1}"/>
              </a:ext>
            </a:extLst>
          </p:cNvPr>
          <p:cNvSpPr txBox="1"/>
          <p:nvPr/>
        </p:nvSpPr>
        <p:spPr>
          <a:xfrm>
            <a:off x="6294926" y="573150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9015A5-DAC3-D34E-8F96-66E0AB2DEFF3}"/>
              </a:ext>
            </a:extLst>
          </p:cNvPr>
          <p:cNvSpPr txBox="1"/>
          <p:nvPr/>
        </p:nvSpPr>
        <p:spPr>
          <a:xfrm>
            <a:off x="6925962" y="2705664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ED57489-964E-874F-AB51-52AD7034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75" y="2393395"/>
            <a:ext cx="419229" cy="41922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5B06F8E-3814-594A-8BF8-EAFF1E76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79" y="1939917"/>
            <a:ext cx="419229" cy="41922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6B751A-0033-5943-8717-EA4F59E08489}"/>
              </a:ext>
            </a:extLst>
          </p:cNvPr>
          <p:cNvCxnSpPr/>
          <p:nvPr/>
        </p:nvCxnSpPr>
        <p:spPr>
          <a:xfrm>
            <a:off x="7430458" y="2966325"/>
            <a:ext cx="49178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A2A30197-B5AC-D242-BEB4-A072B3B3FB76}"/>
              </a:ext>
            </a:extLst>
          </p:cNvPr>
          <p:cNvSpPr/>
          <p:nvPr/>
        </p:nvSpPr>
        <p:spPr>
          <a:xfrm>
            <a:off x="4244218" y="1931082"/>
            <a:ext cx="1008831" cy="78070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FHIR</a:t>
            </a:r>
            <a:br>
              <a:rPr lang="en-US" sz="1600" dirty="0"/>
            </a:br>
            <a:r>
              <a:rPr lang="en-US" sz="1600" dirty="0"/>
              <a:t>Server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2094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1924876" cy="1242134"/>
          </a:xfrm>
        </p:spPr>
        <p:txBody>
          <a:bodyPr/>
          <a:lstStyle/>
          <a:p>
            <a:r>
              <a:rPr lang="en-US" dirty="0"/>
              <a:t>Target 202d?</a:t>
            </a:r>
            <a:br>
              <a:rPr lang="en-US" dirty="0"/>
            </a:br>
            <a:r>
              <a:rPr lang="en-US" dirty="0"/>
              <a:t> - SDPi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Silent</a:t>
            </a:r>
            <a:r>
              <a:rPr lang="en-US" dirty="0"/>
              <a:t> Hospital Communication 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237123-4060-0142-9D83-03BAB3BCDF0C}"/>
              </a:ext>
            </a:extLst>
          </p:cNvPr>
          <p:cNvSpPr/>
          <p:nvPr/>
        </p:nvSpPr>
        <p:spPr>
          <a:xfrm>
            <a:off x="3305841" y="1931082"/>
            <a:ext cx="1469644" cy="78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Central Cockpit</a:t>
            </a:r>
            <a:endParaRPr lang="en-US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4D385B-D446-AB44-B8E7-B1C4AEA8D22D}"/>
              </a:ext>
            </a:extLst>
          </p:cNvPr>
          <p:cNvSpPr/>
          <p:nvPr/>
        </p:nvSpPr>
        <p:spPr>
          <a:xfrm>
            <a:off x="5533997" y="1931081"/>
            <a:ext cx="1469644" cy="7969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Alert Distribution</a:t>
            </a:r>
          </a:p>
          <a:p>
            <a:pPr algn="ctr"/>
            <a:r>
              <a:rPr lang="en-US" sz="1600" dirty="0"/>
              <a:t>System</a:t>
            </a:r>
            <a:endParaRPr lang="en-US" sz="1200" dirty="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1144667" y="3223062"/>
            <a:ext cx="2017869" cy="2791225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2698995" y="432922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C7F9D9B-8C76-2A48-BCF4-7570BD573675}"/>
              </a:ext>
            </a:extLst>
          </p:cNvPr>
          <p:cNvSpPr txBox="1"/>
          <p:nvPr/>
        </p:nvSpPr>
        <p:spPr>
          <a:xfrm>
            <a:off x="1645941" y="2732489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C5BDF07-D3FE-E74C-95F8-FF08289B7D2E}"/>
              </a:ext>
            </a:extLst>
          </p:cNvPr>
          <p:cNvGrpSpPr/>
          <p:nvPr/>
        </p:nvGrpSpPr>
        <p:grpSpPr>
          <a:xfrm>
            <a:off x="7939020" y="2090778"/>
            <a:ext cx="1072444" cy="1344157"/>
            <a:chOff x="9405856" y="1450148"/>
            <a:chExt cx="1072444" cy="134415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297DDE-C238-774D-9C6D-3E2304F67B76}"/>
                </a:ext>
              </a:extLst>
            </p:cNvPr>
            <p:cNvGrpSpPr/>
            <p:nvPr/>
          </p:nvGrpSpPr>
          <p:grpSpPr>
            <a:xfrm>
              <a:off x="9942078" y="1882571"/>
              <a:ext cx="536222" cy="911734"/>
              <a:chOff x="9601200" y="4390669"/>
              <a:chExt cx="536222" cy="911734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0D1D69DE-16B1-A54B-96E6-D5FE0CC1F56F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C4AAA6B-1CF5-7244-BFF4-8F708FF0217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16A2A8-E24F-2A43-9479-084C0325E261}"/>
                </a:ext>
              </a:extLst>
            </p:cNvPr>
            <p:cNvGrpSpPr/>
            <p:nvPr/>
          </p:nvGrpSpPr>
          <p:grpSpPr>
            <a:xfrm>
              <a:off x="9650882" y="1660054"/>
              <a:ext cx="536222" cy="911734"/>
              <a:chOff x="9601200" y="4390669"/>
              <a:chExt cx="536222" cy="911734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id="{3D6E459B-234C-4042-BE33-0B294EA80A45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192A575-A3F7-5749-864E-8798C4FE09D2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597099A-831E-4149-A2FB-C68A17AD1C0C}"/>
                </a:ext>
              </a:extLst>
            </p:cNvPr>
            <p:cNvGrpSpPr/>
            <p:nvPr/>
          </p:nvGrpSpPr>
          <p:grpSpPr>
            <a:xfrm>
              <a:off x="9405856" y="1450148"/>
              <a:ext cx="536222" cy="911734"/>
              <a:chOff x="9601200" y="4390669"/>
              <a:chExt cx="536222" cy="911734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AC00AE6-DC17-0B45-A76C-0D20FDBCDD23}"/>
                  </a:ext>
                </a:extLst>
              </p:cNvPr>
              <p:cNvSpPr/>
              <p:nvPr/>
            </p:nvSpPr>
            <p:spPr>
              <a:xfrm>
                <a:off x="9601200" y="4390669"/>
                <a:ext cx="536222" cy="911734"/>
              </a:xfrm>
              <a:prstGeom prst="round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EB421D-F64D-C44D-9A8E-CE56BC7535C4}"/>
                  </a:ext>
                </a:extLst>
              </p:cNvPr>
              <p:cNvSpPr/>
              <p:nvPr/>
            </p:nvSpPr>
            <p:spPr>
              <a:xfrm>
                <a:off x="9653217" y="4429638"/>
                <a:ext cx="438035" cy="793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BB2E019-59EF-9946-A1B2-F44DCD3CBF08}"/>
              </a:ext>
            </a:extLst>
          </p:cNvPr>
          <p:cNvSpPr txBox="1"/>
          <p:nvPr/>
        </p:nvSpPr>
        <p:spPr>
          <a:xfrm>
            <a:off x="7208187" y="2705664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1574965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  <a:p>
            <a:pPr algn="ctr"/>
            <a:r>
              <a:rPr lang="en-US" sz="1100" dirty="0"/>
              <a:t>Proxy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1263814" y="4696235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1918938" y="534018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2550839" y="469623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3360562" y="3223062"/>
            <a:ext cx="2017869" cy="2791225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3456007" y="3452305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Cockpit</a:t>
            </a:r>
          </a:p>
          <a:p>
            <a:pPr algn="ctr"/>
            <a:r>
              <a:rPr lang="en-US" sz="1100" dirty="0"/>
              <a:t>Smart Alarms</a:t>
            </a:r>
            <a:br>
              <a:rPr lang="en-US" sz="1100" dirty="0"/>
            </a:br>
            <a:r>
              <a:rPr lang="en-US" sz="1100" dirty="0"/>
              <a:t>Apps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DCE1C2C-9A83-AD44-B1C4-1F798CE6B54C}"/>
              </a:ext>
            </a:extLst>
          </p:cNvPr>
          <p:cNvSpPr/>
          <p:nvPr/>
        </p:nvSpPr>
        <p:spPr>
          <a:xfrm>
            <a:off x="5578521" y="3223062"/>
            <a:ext cx="2017869" cy="2791225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D20C27-130F-4441-BE28-B87812DA8F9E}"/>
              </a:ext>
            </a:extLst>
          </p:cNvPr>
          <p:cNvCxnSpPr>
            <a:cxnSpLocks/>
            <a:stCxn id="127" idx="3"/>
            <a:endCxn id="121" idx="2"/>
          </p:cNvCxnSpPr>
          <p:nvPr/>
        </p:nvCxnSpPr>
        <p:spPr>
          <a:xfrm flipV="1">
            <a:off x="1795283" y="4329222"/>
            <a:ext cx="384887" cy="60124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F95E52-EA6B-A749-BBC7-989A50D4FC11}"/>
              </a:ext>
            </a:extLst>
          </p:cNvPr>
          <p:cNvCxnSpPr>
            <a:stCxn id="121" idx="2"/>
            <a:endCxn id="132" idx="0"/>
          </p:cNvCxnSpPr>
          <p:nvPr/>
        </p:nvCxnSpPr>
        <p:spPr>
          <a:xfrm>
            <a:off x="2180170" y="4329222"/>
            <a:ext cx="4503" cy="101096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49F653-8BD9-E141-AADC-6C5E00D048F2}"/>
              </a:ext>
            </a:extLst>
          </p:cNvPr>
          <p:cNvCxnSpPr>
            <a:cxnSpLocks/>
            <a:stCxn id="121" idx="2"/>
            <a:endCxn id="133" idx="1"/>
          </p:cNvCxnSpPr>
          <p:nvPr/>
        </p:nvCxnSpPr>
        <p:spPr>
          <a:xfrm>
            <a:off x="2180170" y="4329222"/>
            <a:ext cx="370669" cy="60124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2DF6F1-73E9-C144-8360-DC68930DB4C9}"/>
              </a:ext>
            </a:extLst>
          </p:cNvPr>
          <p:cNvCxnSpPr>
            <a:stCxn id="133" idx="1"/>
            <a:endCxn id="127" idx="3"/>
          </p:cNvCxnSpPr>
          <p:nvPr/>
        </p:nvCxnSpPr>
        <p:spPr>
          <a:xfrm flipH="1">
            <a:off x="1795283" y="4930465"/>
            <a:ext cx="75555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374A14-6420-5143-83AD-7120C9A9822C}"/>
              </a:ext>
            </a:extLst>
          </p:cNvPr>
          <p:cNvCxnSpPr>
            <a:cxnSpLocks/>
            <a:stCxn id="133" idx="1"/>
            <a:endCxn id="132" idx="0"/>
          </p:cNvCxnSpPr>
          <p:nvPr/>
        </p:nvCxnSpPr>
        <p:spPr>
          <a:xfrm flipH="1">
            <a:off x="2184673" y="4930465"/>
            <a:ext cx="366166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DB090-8839-3A45-8B63-9CBE1BDE3F0A}"/>
              </a:ext>
            </a:extLst>
          </p:cNvPr>
          <p:cNvCxnSpPr>
            <a:cxnSpLocks/>
            <a:stCxn id="127" idx="3"/>
            <a:endCxn id="132" idx="0"/>
          </p:cNvCxnSpPr>
          <p:nvPr/>
        </p:nvCxnSpPr>
        <p:spPr>
          <a:xfrm>
            <a:off x="1795283" y="4930465"/>
            <a:ext cx="389390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E860C2C-6889-384E-AA82-45DE4788D044}"/>
              </a:ext>
            </a:extLst>
          </p:cNvPr>
          <p:cNvSpPr txBox="1"/>
          <p:nvPr/>
        </p:nvSpPr>
        <p:spPr>
          <a:xfrm>
            <a:off x="4899137" y="435283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B64E441-0D85-934D-BF35-3F278F32D46D}"/>
              </a:ext>
            </a:extLst>
          </p:cNvPr>
          <p:cNvSpPr/>
          <p:nvPr/>
        </p:nvSpPr>
        <p:spPr>
          <a:xfrm>
            <a:off x="3463956" y="4719845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513660C-998D-E449-998D-9E3D3F4F6732}"/>
              </a:ext>
            </a:extLst>
          </p:cNvPr>
          <p:cNvSpPr/>
          <p:nvPr/>
        </p:nvSpPr>
        <p:spPr>
          <a:xfrm>
            <a:off x="4119080" y="536379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E25EE7-F3E9-3949-A7D8-D7A9004492F5}"/>
              </a:ext>
            </a:extLst>
          </p:cNvPr>
          <p:cNvSpPr/>
          <p:nvPr/>
        </p:nvSpPr>
        <p:spPr>
          <a:xfrm>
            <a:off x="4750981" y="471984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F62EA8D-50D3-5545-9550-54259CB78D21}"/>
              </a:ext>
            </a:extLst>
          </p:cNvPr>
          <p:cNvCxnSpPr>
            <a:cxnSpLocks/>
            <a:stCxn id="80" idx="3"/>
            <a:endCxn id="139" idx="2"/>
          </p:cNvCxnSpPr>
          <p:nvPr/>
        </p:nvCxnSpPr>
        <p:spPr>
          <a:xfrm flipV="1">
            <a:off x="3995425" y="4329222"/>
            <a:ext cx="65787" cy="62485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BA89BE5-85F9-4C49-A954-6A4486BE5999}"/>
              </a:ext>
            </a:extLst>
          </p:cNvPr>
          <p:cNvCxnSpPr>
            <a:cxnSpLocks/>
            <a:stCxn id="139" idx="2"/>
            <a:endCxn id="81" idx="0"/>
          </p:cNvCxnSpPr>
          <p:nvPr/>
        </p:nvCxnSpPr>
        <p:spPr>
          <a:xfrm>
            <a:off x="4061212" y="4329222"/>
            <a:ext cx="323603" cy="103457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20E1365-7632-3B40-8B19-FB7F9AD525E2}"/>
              </a:ext>
            </a:extLst>
          </p:cNvPr>
          <p:cNvCxnSpPr>
            <a:cxnSpLocks/>
            <a:stCxn id="139" idx="2"/>
            <a:endCxn id="82" idx="1"/>
          </p:cNvCxnSpPr>
          <p:nvPr/>
        </p:nvCxnSpPr>
        <p:spPr>
          <a:xfrm>
            <a:off x="4061212" y="4329222"/>
            <a:ext cx="689769" cy="62485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93186D3-DFB8-9B43-B5D6-BF99F91D0836}"/>
              </a:ext>
            </a:extLst>
          </p:cNvPr>
          <p:cNvCxnSpPr>
            <a:stCxn id="82" idx="1"/>
            <a:endCxn id="80" idx="3"/>
          </p:cNvCxnSpPr>
          <p:nvPr/>
        </p:nvCxnSpPr>
        <p:spPr>
          <a:xfrm flipH="1">
            <a:off x="3995425" y="4954075"/>
            <a:ext cx="75555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F712079-4629-D741-8B90-08F9E56CAFB6}"/>
              </a:ext>
            </a:extLst>
          </p:cNvPr>
          <p:cNvCxnSpPr>
            <a:cxnSpLocks/>
            <a:stCxn id="82" idx="1"/>
            <a:endCxn id="81" idx="0"/>
          </p:cNvCxnSpPr>
          <p:nvPr/>
        </p:nvCxnSpPr>
        <p:spPr>
          <a:xfrm flipH="1">
            <a:off x="4384815" y="4954075"/>
            <a:ext cx="366166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E0977D9-B18F-C94E-91F6-4400A4E75233}"/>
              </a:ext>
            </a:extLst>
          </p:cNvPr>
          <p:cNvCxnSpPr>
            <a:cxnSpLocks/>
            <a:stCxn id="80" idx="3"/>
            <a:endCxn id="81" idx="0"/>
          </p:cNvCxnSpPr>
          <p:nvPr/>
        </p:nvCxnSpPr>
        <p:spPr>
          <a:xfrm>
            <a:off x="3995425" y="4954075"/>
            <a:ext cx="389390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87E386-B5BA-CF4E-A8A1-D53D70895590}"/>
              </a:ext>
            </a:extLst>
          </p:cNvPr>
          <p:cNvCxnSpPr>
            <a:cxnSpLocks/>
            <a:stCxn id="82" idx="0"/>
            <a:endCxn id="55" idx="2"/>
          </p:cNvCxnSpPr>
          <p:nvPr/>
        </p:nvCxnSpPr>
        <p:spPr>
          <a:xfrm flipV="1">
            <a:off x="5016716" y="2727988"/>
            <a:ext cx="1252103" cy="199185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179833-3836-0E47-9B76-350921033BE6}"/>
              </a:ext>
            </a:extLst>
          </p:cNvPr>
          <p:cNvCxnSpPr>
            <a:cxnSpLocks/>
            <a:stCxn id="81" idx="0"/>
            <a:endCxn id="55" idx="2"/>
          </p:cNvCxnSpPr>
          <p:nvPr/>
        </p:nvCxnSpPr>
        <p:spPr>
          <a:xfrm flipV="1">
            <a:off x="4384815" y="2727988"/>
            <a:ext cx="1884004" cy="26358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7D1AF70-1801-0542-A87A-CAD97B80EBED}"/>
              </a:ext>
            </a:extLst>
          </p:cNvPr>
          <p:cNvCxnSpPr>
            <a:cxnSpLocks/>
            <a:stCxn id="80" idx="3"/>
            <a:endCxn id="55" idx="2"/>
          </p:cNvCxnSpPr>
          <p:nvPr/>
        </p:nvCxnSpPr>
        <p:spPr>
          <a:xfrm flipV="1">
            <a:off x="3995425" y="2727988"/>
            <a:ext cx="2273394" cy="222608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BD9657-4D33-B74E-9BEF-C46351435FAC}"/>
              </a:ext>
            </a:extLst>
          </p:cNvPr>
          <p:cNvCxnSpPr>
            <a:cxnSpLocks/>
            <a:stCxn id="121" idx="0"/>
            <a:endCxn id="54" idx="2"/>
          </p:cNvCxnSpPr>
          <p:nvPr/>
        </p:nvCxnSpPr>
        <p:spPr>
          <a:xfrm flipV="1">
            <a:off x="2180170" y="2711784"/>
            <a:ext cx="1860493" cy="740521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56883B-6607-FD46-8E7C-CD6D6CF2EB22}"/>
              </a:ext>
            </a:extLst>
          </p:cNvPr>
          <p:cNvCxnSpPr>
            <a:cxnSpLocks/>
            <a:stCxn id="121" idx="0"/>
            <a:endCxn id="55" idx="2"/>
          </p:cNvCxnSpPr>
          <p:nvPr/>
        </p:nvCxnSpPr>
        <p:spPr>
          <a:xfrm flipV="1">
            <a:off x="2180170" y="2727988"/>
            <a:ext cx="4088649" cy="72431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DE6F95-F2BA-0A44-9A96-7AEFE515C772}"/>
              </a:ext>
            </a:extLst>
          </p:cNvPr>
          <p:cNvCxnSpPr>
            <a:cxnSpLocks/>
            <a:stCxn id="121" idx="0"/>
            <a:endCxn id="115" idx="2"/>
          </p:cNvCxnSpPr>
          <p:nvPr/>
        </p:nvCxnSpPr>
        <p:spPr>
          <a:xfrm flipV="1">
            <a:off x="2180170" y="3002512"/>
            <a:ext cx="6026961" cy="4497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588B503-0852-1E4F-849C-DD8682FB7385}"/>
              </a:ext>
            </a:extLst>
          </p:cNvPr>
          <p:cNvCxnSpPr>
            <a:stCxn id="139" idx="0"/>
            <a:endCxn id="55" idx="2"/>
          </p:cNvCxnSpPr>
          <p:nvPr/>
        </p:nvCxnSpPr>
        <p:spPr>
          <a:xfrm flipV="1">
            <a:off x="4061212" y="2727988"/>
            <a:ext cx="2207607" cy="72431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013DBF9-A7FD-EF4B-9DCE-8A54662DF581}"/>
              </a:ext>
            </a:extLst>
          </p:cNvPr>
          <p:cNvCxnSpPr>
            <a:cxnSpLocks/>
            <a:stCxn id="139" idx="3"/>
            <a:endCxn id="115" idx="2"/>
          </p:cNvCxnSpPr>
          <p:nvPr/>
        </p:nvCxnSpPr>
        <p:spPr>
          <a:xfrm flipV="1">
            <a:off x="4666416" y="3002512"/>
            <a:ext cx="3540715" cy="8882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40D07F2-518F-5145-8725-2E2DE66A8C91}"/>
              </a:ext>
            </a:extLst>
          </p:cNvPr>
          <p:cNvCxnSpPr>
            <a:stCxn id="139" idx="0"/>
            <a:endCxn id="54" idx="2"/>
          </p:cNvCxnSpPr>
          <p:nvPr/>
        </p:nvCxnSpPr>
        <p:spPr>
          <a:xfrm flipH="1" flipV="1">
            <a:off x="4040663" y="2711784"/>
            <a:ext cx="20549" cy="740521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8B41F8-D803-EF4F-BD9F-4BD57E1D184D}"/>
              </a:ext>
            </a:extLst>
          </p:cNvPr>
          <p:cNvCxnSpPr>
            <a:cxnSpLocks/>
            <a:stCxn id="81" idx="0"/>
            <a:endCxn id="115" idx="2"/>
          </p:cNvCxnSpPr>
          <p:nvPr/>
        </p:nvCxnSpPr>
        <p:spPr>
          <a:xfrm flipV="1">
            <a:off x="4384815" y="3002512"/>
            <a:ext cx="3822316" cy="2361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1050996-4EC4-A84A-BE77-F94686705E14}"/>
              </a:ext>
            </a:extLst>
          </p:cNvPr>
          <p:cNvCxnSpPr>
            <a:stCxn id="82" idx="0"/>
          </p:cNvCxnSpPr>
          <p:nvPr/>
        </p:nvCxnSpPr>
        <p:spPr>
          <a:xfrm flipV="1">
            <a:off x="5016716" y="3016659"/>
            <a:ext cx="3167330" cy="17031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3FF06EE-5AE2-C44C-88D9-88ED665B4F54}"/>
              </a:ext>
            </a:extLst>
          </p:cNvPr>
          <p:cNvSpPr txBox="1"/>
          <p:nvPr/>
        </p:nvSpPr>
        <p:spPr>
          <a:xfrm>
            <a:off x="7139045" y="4352836"/>
            <a:ext cx="521274" cy="28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8CA9A22-D627-7448-8267-5955DA129814}"/>
              </a:ext>
            </a:extLst>
          </p:cNvPr>
          <p:cNvSpPr/>
          <p:nvPr/>
        </p:nvSpPr>
        <p:spPr>
          <a:xfrm>
            <a:off x="5703864" y="4719845"/>
            <a:ext cx="531469" cy="4684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Sensor Proxy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268C80D-A635-5A40-999A-35A43FC73D57}"/>
              </a:ext>
            </a:extLst>
          </p:cNvPr>
          <p:cNvSpPr/>
          <p:nvPr/>
        </p:nvSpPr>
        <p:spPr>
          <a:xfrm>
            <a:off x="6358988" y="5363792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31FCEE-3674-134F-965A-3DEA8BBE6DF7}"/>
              </a:ext>
            </a:extLst>
          </p:cNvPr>
          <p:cNvSpPr/>
          <p:nvPr/>
        </p:nvSpPr>
        <p:spPr>
          <a:xfrm>
            <a:off x="6990889" y="4719845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8F1EC32-1BBB-7B4C-A4CB-07357833C544}"/>
              </a:ext>
            </a:extLst>
          </p:cNvPr>
          <p:cNvCxnSpPr>
            <a:cxnSpLocks/>
            <a:stCxn id="131" idx="3"/>
            <a:endCxn id="171" idx="2"/>
          </p:cNvCxnSpPr>
          <p:nvPr/>
        </p:nvCxnSpPr>
        <p:spPr>
          <a:xfrm flipV="1">
            <a:off x="6235333" y="4325489"/>
            <a:ext cx="365476" cy="62858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AE27AA5-7EAE-0541-B8FD-1AB6C642302C}"/>
              </a:ext>
            </a:extLst>
          </p:cNvPr>
          <p:cNvCxnSpPr>
            <a:cxnSpLocks/>
            <a:stCxn id="171" idx="2"/>
            <a:endCxn id="151" idx="0"/>
          </p:cNvCxnSpPr>
          <p:nvPr/>
        </p:nvCxnSpPr>
        <p:spPr>
          <a:xfrm>
            <a:off x="6600809" y="4325489"/>
            <a:ext cx="23914" cy="1038303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A2330A2-71BB-9C43-996E-33D3355C5131}"/>
              </a:ext>
            </a:extLst>
          </p:cNvPr>
          <p:cNvCxnSpPr>
            <a:cxnSpLocks/>
            <a:stCxn id="171" idx="2"/>
            <a:endCxn id="163" idx="1"/>
          </p:cNvCxnSpPr>
          <p:nvPr/>
        </p:nvCxnSpPr>
        <p:spPr>
          <a:xfrm>
            <a:off x="6600809" y="4325489"/>
            <a:ext cx="390080" cy="628586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4EEA140-307E-2540-A25E-A80A65963A45}"/>
              </a:ext>
            </a:extLst>
          </p:cNvPr>
          <p:cNvCxnSpPr>
            <a:stCxn id="163" idx="1"/>
            <a:endCxn id="131" idx="3"/>
          </p:cNvCxnSpPr>
          <p:nvPr/>
        </p:nvCxnSpPr>
        <p:spPr>
          <a:xfrm flipH="1">
            <a:off x="6235333" y="4954075"/>
            <a:ext cx="755556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4900440-893B-6E46-B591-280582C74DA2}"/>
              </a:ext>
            </a:extLst>
          </p:cNvPr>
          <p:cNvCxnSpPr>
            <a:cxnSpLocks/>
            <a:stCxn id="163" idx="1"/>
            <a:endCxn id="151" idx="0"/>
          </p:cNvCxnSpPr>
          <p:nvPr/>
        </p:nvCxnSpPr>
        <p:spPr>
          <a:xfrm flipH="1">
            <a:off x="6624723" y="4954075"/>
            <a:ext cx="366166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1ABF4B-0541-3442-BBE7-2440F0BEDCBD}"/>
              </a:ext>
            </a:extLst>
          </p:cNvPr>
          <p:cNvCxnSpPr>
            <a:cxnSpLocks/>
            <a:stCxn id="131" idx="3"/>
            <a:endCxn id="151" idx="0"/>
          </p:cNvCxnSpPr>
          <p:nvPr/>
        </p:nvCxnSpPr>
        <p:spPr>
          <a:xfrm>
            <a:off x="6235333" y="4954075"/>
            <a:ext cx="389390" cy="409717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7E87367-DE1D-2247-A0E7-AD912CAD9501}"/>
              </a:ext>
            </a:extLst>
          </p:cNvPr>
          <p:cNvCxnSpPr>
            <a:cxnSpLocks/>
            <a:stCxn id="151" idx="0"/>
            <a:endCxn id="115" idx="2"/>
          </p:cNvCxnSpPr>
          <p:nvPr/>
        </p:nvCxnSpPr>
        <p:spPr>
          <a:xfrm flipV="1">
            <a:off x="6624723" y="3002512"/>
            <a:ext cx="1582408" cy="23612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5DF7D02-0C1A-4740-B9E9-83E1B044D677}"/>
              </a:ext>
            </a:extLst>
          </p:cNvPr>
          <p:cNvSpPr/>
          <p:nvPr/>
        </p:nvSpPr>
        <p:spPr>
          <a:xfrm>
            <a:off x="6335074" y="3857029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52EA441-BD62-6649-A6D2-4CF75B03C8EF}"/>
              </a:ext>
            </a:extLst>
          </p:cNvPr>
          <p:cNvCxnSpPr>
            <a:stCxn id="171" idx="0"/>
            <a:endCxn id="55" idx="2"/>
          </p:cNvCxnSpPr>
          <p:nvPr/>
        </p:nvCxnSpPr>
        <p:spPr>
          <a:xfrm flipH="1" flipV="1">
            <a:off x="6268819" y="2727988"/>
            <a:ext cx="331990" cy="112904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32F42B4-2E31-1A47-ABDF-66314641B25B}"/>
              </a:ext>
            </a:extLst>
          </p:cNvPr>
          <p:cNvCxnSpPr>
            <a:stCxn id="171" idx="0"/>
            <a:endCxn id="54" idx="2"/>
          </p:cNvCxnSpPr>
          <p:nvPr/>
        </p:nvCxnSpPr>
        <p:spPr>
          <a:xfrm flipH="1" flipV="1">
            <a:off x="4040663" y="2711784"/>
            <a:ext cx="2560146" cy="1145245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6AD50DE-5402-F245-81A2-FC43FD2D2CD7}"/>
              </a:ext>
            </a:extLst>
          </p:cNvPr>
          <p:cNvCxnSpPr>
            <a:stCxn id="131" idx="0"/>
            <a:endCxn id="54" idx="2"/>
          </p:cNvCxnSpPr>
          <p:nvPr/>
        </p:nvCxnSpPr>
        <p:spPr>
          <a:xfrm flipH="1" flipV="1">
            <a:off x="4040663" y="2711784"/>
            <a:ext cx="1928936" cy="2008061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819D6A7-B89E-BB47-9BC3-553C479EC637}"/>
              </a:ext>
            </a:extLst>
          </p:cNvPr>
          <p:cNvCxnSpPr>
            <a:stCxn id="163" idx="0"/>
            <a:endCxn id="115" idx="2"/>
          </p:cNvCxnSpPr>
          <p:nvPr/>
        </p:nvCxnSpPr>
        <p:spPr>
          <a:xfrm flipV="1">
            <a:off x="7256624" y="3002512"/>
            <a:ext cx="950507" cy="171733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93E4B72-FDF5-D644-87BB-3D777FFDF2D8}"/>
              </a:ext>
            </a:extLst>
          </p:cNvPr>
          <p:cNvCxnSpPr>
            <a:cxnSpLocks/>
            <a:stCxn id="131" idx="0"/>
            <a:endCxn id="55" idx="2"/>
          </p:cNvCxnSpPr>
          <p:nvPr/>
        </p:nvCxnSpPr>
        <p:spPr>
          <a:xfrm flipV="1">
            <a:off x="5969599" y="2727988"/>
            <a:ext cx="299220" cy="199185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25826B2-8A85-3041-A97F-F15AAD437C89}"/>
              </a:ext>
            </a:extLst>
          </p:cNvPr>
          <p:cNvCxnSpPr>
            <a:stCxn id="82" idx="0"/>
            <a:endCxn id="54" idx="2"/>
          </p:cNvCxnSpPr>
          <p:nvPr/>
        </p:nvCxnSpPr>
        <p:spPr>
          <a:xfrm flipH="1" flipV="1">
            <a:off x="4040663" y="2711784"/>
            <a:ext cx="976053" cy="2008061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D31FF51-3F42-314E-9DB4-BD5C35592B14}"/>
              </a:ext>
            </a:extLst>
          </p:cNvPr>
          <p:cNvCxnSpPr>
            <a:stCxn id="171" idx="0"/>
            <a:endCxn id="115" idx="2"/>
          </p:cNvCxnSpPr>
          <p:nvPr/>
        </p:nvCxnSpPr>
        <p:spPr>
          <a:xfrm flipV="1">
            <a:off x="6600809" y="3002512"/>
            <a:ext cx="1606322" cy="854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487D8E5-BB29-DA46-895F-D5C0577B5A4D}"/>
              </a:ext>
            </a:extLst>
          </p:cNvPr>
          <p:cNvSpPr txBox="1"/>
          <p:nvPr/>
        </p:nvSpPr>
        <p:spPr>
          <a:xfrm>
            <a:off x="8964513" y="4494727"/>
            <a:ext cx="2806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all communication paths drawn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71FBF5C-9EB5-5E4A-AC65-B801BD47F5C7}"/>
              </a:ext>
            </a:extLst>
          </p:cNvPr>
          <p:cNvCxnSpPr>
            <a:stCxn id="115" idx="2"/>
            <a:endCxn id="131" idx="3"/>
          </p:cNvCxnSpPr>
          <p:nvPr/>
        </p:nvCxnSpPr>
        <p:spPr>
          <a:xfrm flipH="1">
            <a:off x="6235333" y="3002512"/>
            <a:ext cx="1971798" cy="19515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88F83C2-4943-1140-82D3-4EDD3C9AC81C}"/>
              </a:ext>
            </a:extLst>
          </p:cNvPr>
          <p:cNvCxnSpPr>
            <a:stCxn id="115" idx="2"/>
            <a:endCxn id="80" idx="3"/>
          </p:cNvCxnSpPr>
          <p:nvPr/>
        </p:nvCxnSpPr>
        <p:spPr>
          <a:xfrm flipH="1">
            <a:off x="3995425" y="3002512"/>
            <a:ext cx="4211706" cy="19515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08EC2A3-69EC-D145-A8DC-FA696FC26A02}"/>
              </a:ext>
            </a:extLst>
          </p:cNvPr>
          <p:cNvSpPr txBox="1"/>
          <p:nvPr/>
        </p:nvSpPr>
        <p:spPr>
          <a:xfrm>
            <a:off x="1263193" y="5787950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1D492B0-6CC0-6943-95D8-CC4A99FA9C66}"/>
              </a:ext>
            </a:extLst>
          </p:cNvPr>
          <p:cNvSpPr txBox="1"/>
          <p:nvPr/>
        </p:nvSpPr>
        <p:spPr>
          <a:xfrm>
            <a:off x="1277721" y="6031414"/>
            <a:ext cx="170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w/proxy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C83C3C-B87D-8445-84C0-5A6DCB376C4D}"/>
              </a:ext>
            </a:extLst>
          </p:cNvPr>
          <p:cNvSpPr txBox="1"/>
          <p:nvPr/>
        </p:nvSpPr>
        <p:spPr>
          <a:xfrm>
            <a:off x="3486522" y="603141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proxy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2C94D15-3BAA-3C43-85DC-9B8C4C166E39}"/>
              </a:ext>
            </a:extLst>
          </p:cNvPr>
          <p:cNvSpPr txBox="1"/>
          <p:nvPr/>
        </p:nvSpPr>
        <p:spPr>
          <a:xfrm>
            <a:off x="5610308" y="6031414"/>
            <a:ext cx="1917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SOMDS no cockpit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3417187-A1B8-1C4D-A22D-DD3E12F259EE}"/>
              </a:ext>
            </a:extLst>
          </p:cNvPr>
          <p:cNvSpPr txBox="1"/>
          <p:nvPr/>
        </p:nvSpPr>
        <p:spPr>
          <a:xfrm>
            <a:off x="3472456" y="5787950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827412E-BF52-0E4A-9130-99D4F7CB4679}"/>
              </a:ext>
            </a:extLst>
          </p:cNvPr>
          <p:cNvSpPr txBox="1"/>
          <p:nvPr/>
        </p:nvSpPr>
        <p:spPr>
          <a:xfrm>
            <a:off x="6294926" y="5787950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5F3974-B74B-8340-B44A-BBAFB14E351B}"/>
              </a:ext>
            </a:extLst>
          </p:cNvPr>
          <p:cNvCxnSpPr>
            <a:stCxn id="54" idx="2"/>
            <a:endCxn id="127" idx="3"/>
          </p:cNvCxnSpPr>
          <p:nvPr/>
        </p:nvCxnSpPr>
        <p:spPr>
          <a:xfrm flipH="1">
            <a:off x="1795283" y="2711784"/>
            <a:ext cx="2245380" cy="2218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F422C6-A32A-C047-920C-6CE6DD22E9A9}"/>
              </a:ext>
            </a:extLst>
          </p:cNvPr>
          <p:cNvCxnSpPr>
            <a:stCxn id="54" idx="2"/>
            <a:endCxn id="132" idx="0"/>
          </p:cNvCxnSpPr>
          <p:nvPr/>
        </p:nvCxnSpPr>
        <p:spPr>
          <a:xfrm flipH="1">
            <a:off x="2184673" y="2711784"/>
            <a:ext cx="1855990" cy="262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D52AB8-F284-A64E-A85A-BABDCA2929F4}"/>
              </a:ext>
            </a:extLst>
          </p:cNvPr>
          <p:cNvCxnSpPr>
            <a:stCxn id="54" idx="2"/>
            <a:endCxn id="133" idx="0"/>
          </p:cNvCxnSpPr>
          <p:nvPr/>
        </p:nvCxnSpPr>
        <p:spPr>
          <a:xfrm flipH="1">
            <a:off x="2816574" y="2711784"/>
            <a:ext cx="1224089" cy="1984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D194-7998-4B46-9CC3-4F9EAB28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Defns</a:t>
            </a:r>
            <a:r>
              <a:rPr lang="en-US" dirty="0"/>
              <a:t>. From 60601-1-8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D8F8D-1520-9144-8DB6-A09F6FC5D2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80367-DBB5-1147-9031-AEFDE11316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367" y="1357121"/>
            <a:ext cx="5577840" cy="40233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7DEA16-F0AA-144A-8F09-3088AB6E35EC}"/>
              </a:ext>
            </a:extLst>
          </p:cNvPr>
          <p:cNvSpPr/>
          <p:nvPr/>
        </p:nvSpPr>
        <p:spPr>
          <a:xfrm>
            <a:off x="841094" y="547721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1 A central station.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2 An electronic record-keeping device.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3 Remote viewing from home or office.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4 Bed-to-bed viewing of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ALARM CONDITIONS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(e.g. one nurse for two beds).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5 Transmission of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ALARM CONDITIONS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pagers, cell phones, hand-held computers, etc.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603357-63CC-6746-9E6C-3C2E588751CC}"/>
              </a:ext>
            </a:extLst>
          </p:cNvPr>
          <p:cNvSpPr/>
          <p:nvPr/>
        </p:nvSpPr>
        <p:spPr>
          <a:xfrm>
            <a:off x="6771190" y="1893666"/>
            <a:ext cx="5420810" cy="28007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Thus, in a network of bedside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PATIENT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monitors, one bedside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PATIENT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monitor can act as a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COMMUNICATOR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ALARM CONDITIONS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from a different bedside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PATIENT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monitor. A central station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can act as a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COMMUNICATOR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ALARM CONDITIONS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from multiple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PATIENTS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. A two-way wireless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communication system can act as a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COMMUNICATOR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ALARM CONDITIONS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to a caregiver in an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area far removed from the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PATIENT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. All these are examples of 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DISTRIBUTED ALARM SYSTEMS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69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A2EE-2C5B-324C-BE77-E81FBC21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System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DEF4-1DC3-2143-8511-9D1A9F41F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DD5211-9948-2D45-A4E3-935C2344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821775"/>
              </p:ext>
            </p:extLst>
          </p:nvPr>
        </p:nvGraphicFramePr>
        <p:xfrm>
          <a:off x="946667" y="1766527"/>
          <a:ext cx="10269079" cy="3855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5319">
                  <a:extLst>
                    <a:ext uri="{9D8B030D-6E8A-4147-A177-3AD203B41FA5}">
                      <a16:colId xmlns:a16="http://schemas.microsoft.com/office/drawing/2014/main" val="1301002076"/>
                    </a:ext>
                  </a:extLst>
                </a:gridCol>
                <a:gridCol w="1165860">
                  <a:extLst>
                    <a:ext uri="{9D8B030D-6E8A-4147-A177-3AD203B41FA5}">
                      <a16:colId xmlns:a16="http://schemas.microsoft.com/office/drawing/2014/main" val="269176546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844586280"/>
                    </a:ext>
                  </a:extLst>
                </a:gridCol>
                <a:gridCol w="1565910">
                  <a:extLst>
                    <a:ext uri="{9D8B030D-6E8A-4147-A177-3AD203B41FA5}">
                      <a16:colId xmlns:a16="http://schemas.microsoft.com/office/drawing/2014/main" val="4246825523"/>
                    </a:ext>
                  </a:extLst>
                </a:gridCol>
                <a:gridCol w="2846070">
                  <a:extLst>
                    <a:ext uri="{9D8B030D-6E8A-4147-A177-3AD203B41FA5}">
                      <a16:colId xmlns:a16="http://schemas.microsoft.com/office/drawing/2014/main" val="335788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Guaranteed</a:t>
                      </a:r>
                      <a:br>
                        <a:rPr lang="en-US" dirty="0"/>
                      </a:br>
                      <a:r>
                        <a:rPr lang="en-US" dirty="0"/>
                        <a:t>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 Confirmation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92684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Aggregates alert signals for devices for a patient’s </a:t>
                      </a:r>
                      <a:r>
                        <a:rPr lang="en-US" u="sng" dirty="0"/>
                        <a:t>room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DISr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Room dashboard, Remote view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1456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DASr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0295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cDASr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Room proxy/cockpit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03395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Aggregates alert signals for multiple patients</a:t>
                      </a:r>
                      <a:endParaRPr lang="en-US" u="sng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DISm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Multi-Pt. hall Dashboard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253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DASm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Multi-Pt. View Station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513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cDASm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Multi-Pt. Central Station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02011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Aggregates and directs alert signals to </a:t>
                      </a:r>
                      <a:r>
                        <a:rPr lang="en-US" u="none" dirty="0"/>
                        <a:t>responsible caregivers’ </a:t>
                      </a:r>
                      <a:r>
                        <a:rPr lang="en-US" u="sng" dirty="0"/>
                        <a:t>personal </a:t>
                      </a:r>
                      <a:r>
                        <a:rPr lang="en-US" u="none" dirty="0"/>
                        <a:t>devices.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DISp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Alerts to pager, Mobile viewer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403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DASp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Guaranteed alerts to smartphone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3364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cDASp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Smartphone with alert ack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40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16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1BFF-9ED7-4B45-BDDC-21CC1A8D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 to Table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FBB42-DD8F-4B40-A4C2-FDE768124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800" dirty="0"/>
              <a:t>Location: An example of where this type of use case may be applicable.</a:t>
            </a:r>
          </a:p>
          <a:p>
            <a:pPr lvl="0"/>
            <a:r>
              <a:rPr lang="en-US" sz="1800" dirty="0"/>
              <a:t>Central </a:t>
            </a:r>
            <a:r>
              <a:rPr lang="en-US" sz="1800" dirty="0" err="1"/>
              <a:t>DISm</a:t>
            </a:r>
            <a:r>
              <a:rPr lang="en-US" sz="1800" dirty="0"/>
              <a:t>/</a:t>
            </a:r>
            <a:r>
              <a:rPr lang="en-US" sz="1800" dirty="0" err="1"/>
              <a:t>DASm</a:t>
            </a:r>
            <a:r>
              <a:rPr lang="en-US" sz="1800" dirty="0"/>
              <a:t>/</a:t>
            </a:r>
            <a:r>
              <a:rPr lang="en-US" sz="1800" dirty="0" err="1"/>
              <a:t>cDASm</a:t>
            </a:r>
            <a:r>
              <a:rPr lang="en-US" sz="1800" dirty="0"/>
              <a:t>: Centrally located system that aggregates and signals alerts for Multiple-Patients</a:t>
            </a:r>
          </a:p>
          <a:p>
            <a:pPr lvl="1"/>
            <a:r>
              <a:rPr lang="en-US" sz="1600" dirty="0"/>
              <a:t>Central </a:t>
            </a:r>
            <a:r>
              <a:rPr lang="en-US" sz="1600" dirty="0" err="1"/>
              <a:t>DISm</a:t>
            </a:r>
            <a:r>
              <a:rPr lang="en-US" sz="1600" dirty="0"/>
              <a:t> – Multi-pt. alert signaling for information only</a:t>
            </a:r>
          </a:p>
          <a:p>
            <a:pPr lvl="1"/>
            <a:r>
              <a:rPr lang="en-US" sz="1600" dirty="0"/>
              <a:t>Central </a:t>
            </a:r>
            <a:r>
              <a:rPr lang="en-US" sz="1600" dirty="0" err="1"/>
              <a:t>DASm</a:t>
            </a:r>
            <a:r>
              <a:rPr lang="en-US" sz="1600" dirty="0"/>
              <a:t> – Multi-pt. alert signaling (no alert acknowledgement) – primary alert source</a:t>
            </a:r>
          </a:p>
          <a:p>
            <a:pPr lvl="1"/>
            <a:r>
              <a:rPr lang="en-US" sz="1600" dirty="0"/>
              <a:t>Central </a:t>
            </a:r>
            <a:r>
              <a:rPr lang="en-US" sz="1600" dirty="0" err="1"/>
              <a:t>cDASm</a:t>
            </a:r>
            <a:r>
              <a:rPr lang="en-US" sz="1600" dirty="0"/>
              <a:t> – Multi-pt. alert signaling with alert acknowledgement – primary alert source</a:t>
            </a:r>
          </a:p>
          <a:p>
            <a:pPr lvl="0"/>
            <a:r>
              <a:rPr lang="en-US" sz="1800" dirty="0"/>
              <a:t>Caregiver Location: It may be possible to change system behavior based on the location of the caregiver:</a:t>
            </a:r>
          </a:p>
          <a:p>
            <a:pPr lvl="1"/>
            <a:r>
              <a:rPr lang="en-US" sz="1600" dirty="0"/>
              <a:t>Unknown</a:t>
            </a:r>
          </a:p>
          <a:p>
            <a:pPr lvl="1"/>
            <a:r>
              <a:rPr lang="en-US" sz="1600" dirty="0"/>
              <a:t>Out of Room</a:t>
            </a:r>
          </a:p>
          <a:p>
            <a:pPr lvl="1"/>
            <a:r>
              <a:rPr lang="en-US" sz="1600" dirty="0"/>
              <a:t>In room: in patient room</a:t>
            </a:r>
          </a:p>
          <a:p>
            <a:pPr lvl="1"/>
            <a:r>
              <a:rPr lang="en-US" sz="1600" dirty="0"/>
              <a:t>At Central Station</a:t>
            </a:r>
          </a:p>
          <a:p>
            <a:pPr lvl="1"/>
            <a:r>
              <a:rPr lang="en-US" sz="1600" dirty="0"/>
              <a:t>In isolation area (w/o mobile)</a:t>
            </a:r>
          </a:p>
          <a:p>
            <a:pPr lvl="1"/>
            <a:r>
              <a:rPr lang="en-US" sz="1600" dirty="0"/>
              <a:t>Do not disturb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6D03B-8665-AF40-95FA-847A3CDBE9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25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1BFF-9ED7-4B45-BDDC-21CC1A8D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Guide to Table Columns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FBB42-DD8F-4B40-A4C2-FDE768124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800" dirty="0"/>
              <a:t>Room </a:t>
            </a:r>
            <a:r>
              <a:rPr lang="en-US" sz="1800" dirty="0" err="1"/>
              <a:t>DISr</a:t>
            </a:r>
            <a:r>
              <a:rPr lang="en-US" sz="1800" dirty="0"/>
              <a:t>/</a:t>
            </a:r>
            <a:r>
              <a:rPr lang="en-US" sz="1800" dirty="0" err="1"/>
              <a:t>DASr</a:t>
            </a:r>
            <a:r>
              <a:rPr lang="en-US" sz="1800" dirty="0"/>
              <a:t>/</a:t>
            </a:r>
            <a:r>
              <a:rPr lang="en-US" sz="1800" dirty="0" err="1"/>
              <a:t>cDASr</a:t>
            </a:r>
            <a:r>
              <a:rPr lang="en-US" sz="1800" dirty="0"/>
              <a:t>: Room located system that aggregates and signals alerts from all networked devices associated with a patient.</a:t>
            </a:r>
          </a:p>
          <a:p>
            <a:pPr lvl="1"/>
            <a:r>
              <a:rPr lang="en-US" sz="1600" dirty="0"/>
              <a:t>Room </a:t>
            </a:r>
            <a:r>
              <a:rPr lang="en-US" sz="1600" dirty="0" err="1"/>
              <a:t>DISr</a:t>
            </a:r>
            <a:r>
              <a:rPr lang="en-US" sz="1600" dirty="0"/>
              <a:t> – Single-pt. alert signaling for information only</a:t>
            </a:r>
          </a:p>
          <a:p>
            <a:pPr lvl="1"/>
            <a:r>
              <a:rPr lang="en-US" sz="1600" dirty="0"/>
              <a:t>Room </a:t>
            </a:r>
            <a:r>
              <a:rPr lang="en-US" sz="1600" dirty="0" err="1"/>
              <a:t>DASr</a:t>
            </a:r>
            <a:r>
              <a:rPr lang="en-US" sz="1600" dirty="0"/>
              <a:t> – Single-pt. alert signaling (no alert acknowledgement) – primary alert source</a:t>
            </a:r>
          </a:p>
          <a:p>
            <a:pPr lvl="1"/>
            <a:r>
              <a:rPr lang="en-US" sz="1600" dirty="0"/>
              <a:t>Room </a:t>
            </a:r>
            <a:r>
              <a:rPr lang="en-US" sz="1600" dirty="0" err="1"/>
              <a:t>cDASr</a:t>
            </a:r>
            <a:r>
              <a:rPr lang="en-US" sz="1600" dirty="0"/>
              <a:t> – Single-pt. alert signaling with alert acknowledgement – primary alert source</a:t>
            </a:r>
          </a:p>
          <a:p>
            <a:pPr lvl="0"/>
            <a:r>
              <a:rPr lang="en-US" sz="1800" dirty="0"/>
              <a:t>Stand-Alone (SA) / Networked (NW):</a:t>
            </a:r>
          </a:p>
          <a:p>
            <a:pPr lvl="1"/>
            <a:r>
              <a:rPr lang="en-US" sz="1600" dirty="0"/>
              <a:t>Stand-alone: Not connected to a network</a:t>
            </a:r>
          </a:p>
          <a:p>
            <a:pPr lvl="1"/>
            <a:r>
              <a:rPr lang="en-US" sz="1600" dirty="0"/>
              <a:t>ACM AR: Networked devices communicating alert information using IHE ACM </a:t>
            </a:r>
          </a:p>
          <a:p>
            <a:pPr lvl="1"/>
            <a:r>
              <a:rPr lang="en-US" sz="1600" dirty="0"/>
              <a:t>SDC NW: Networked devices using IEEE SDC for alert management</a:t>
            </a:r>
          </a:p>
          <a:p>
            <a:pPr lvl="0"/>
            <a:r>
              <a:rPr lang="en-US" sz="1800" dirty="0"/>
              <a:t>Audible:</a:t>
            </a:r>
          </a:p>
          <a:p>
            <a:pPr lvl="1"/>
            <a:r>
              <a:rPr lang="en-US" sz="1600" dirty="0"/>
              <a:t>Paused: The alert audible signal is automatically temporarily muted in the presence of a </a:t>
            </a:r>
            <a:r>
              <a:rPr lang="en-US" sz="1600" u="sng" dirty="0"/>
              <a:t>???</a:t>
            </a:r>
          </a:p>
          <a:p>
            <a:pPr lvl="1"/>
            <a:r>
              <a:rPr lang="en-US" sz="1600" dirty="0"/>
              <a:t>Device Audible: No – Under normal circumstances the individual devices do not generate audible signals</a:t>
            </a:r>
          </a:p>
          <a:p>
            <a:pPr lvl="1"/>
            <a:r>
              <a:rPr lang="en-US" sz="1600" dirty="0"/>
              <a:t>Room Proxy Audible: No – Under normal circumstances the room proxy does not generate audible signals</a:t>
            </a:r>
          </a:p>
          <a:p>
            <a:pPr lvl="1"/>
            <a:r>
              <a:rPr lang="en-US" sz="1600" dirty="0"/>
              <a:t>CS Audible: No – Under normal operation the Central Station(s) does not generate audible signals for room alerts</a:t>
            </a:r>
          </a:p>
          <a:p>
            <a:pPr lvl="1"/>
            <a:r>
              <a:rPr lang="en-US" sz="1600" dirty="0"/>
              <a:t>Mobile Audible: No – Under normal operation a caregiver mobile device generates audible or haptic signals for room alerts</a:t>
            </a:r>
          </a:p>
          <a:p>
            <a:pPr lvl="0"/>
            <a:r>
              <a:rPr lang="en-US" sz="1800" dirty="0"/>
              <a:t>Quiet Room (QR) / Silent Room (SR) / Silent ICU (SI):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6D03B-8665-AF40-95FA-847A3CDBE9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293DE-198A-194E-B72B-67502555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5" y="18256"/>
            <a:ext cx="10714640" cy="1242134"/>
          </a:xfrm>
        </p:spPr>
        <p:txBody>
          <a:bodyPr/>
          <a:lstStyle/>
          <a:p>
            <a:r>
              <a:rPr lang="en-US" dirty="0"/>
              <a:t>No Multi-Pt. Central Alert Aggregator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C812C-4BE5-804D-AAD7-DAD21B407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2A6D3E3-E5ED-E846-AD77-461C2DF7FF76}"/>
              </a:ext>
            </a:extLst>
          </p:cNvPr>
          <p:cNvSpPr/>
          <p:nvPr/>
        </p:nvSpPr>
        <p:spPr>
          <a:xfrm>
            <a:off x="3334727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E72386B-1A15-374F-9913-C9FAEBFA1570}"/>
              </a:ext>
            </a:extLst>
          </p:cNvPr>
          <p:cNvSpPr txBox="1"/>
          <p:nvPr/>
        </p:nvSpPr>
        <p:spPr>
          <a:xfrm>
            <a:off x="3453253" y="5652482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C3AFBC-6438-AD47-A8E6-032D478BA4FE}"/>
              </a:ext>
            </a:extLst>
          </p:cNvPr>
          <p:cNvSpPr txBox="1"/>
          <p:nvPr/>
        </p:nvSpPr>
        <p:spPr>
          <a:xfrm>
            <a:off x="4426206" y="4295359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2AD904-8E7E-B444-AB02-E3146AD43B86}"/>
              </a:ext>
            </a:extLst>
          </p:cNvPr>
          <p:cNvSpPr/>
          <p:nvPr/>
        </p:nvSpPr>
        <p:spPr>
          <a:xfrm>
            <a:off x="3765025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DISr</a:t>
            </a:r>
            <a:r>
              <a:rPr lang="en-US" sz="1400" dirty="0"/>
              <a:t> / </a:t>
            </a:r>
            <a:br>
              <a:rPr lang="en-US" sz="1400" dirty="0"/>
            </a:br>
            <a:r>
              <a:rPr lang="en-US" sz="1400" dirty="0" err="1"/>
              <a:t>DASr</a:t>
            </a:r>
            <a:r>
              <a:rPr lang="en-US" sz="1400" dirty="0"/>
              <a:t> / </a:t>
            </a:r>
            <a:r>
              <a:rPr lang="en-US" sz="1400" dirty="0" err="1"/>
              <a:t>cDASr</a:t>
            </a:r>
            <a:endParaRPr lang="en-US" sz="14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06431E-7D87-8145-BF86-50746B3446A6}"/>
              </a:ext>
            </a:extLst>
          </p:cNvPr>
          <p:cNvSpPr/>
          <p:nvPr/>
        </p:nvSpPr>
        <p:spPr>
          <a:xfrm>
            <a:off x="3453874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7D9BBBB-148E-F343-885C-F4F461E16927}"/>
              </a:ext>
            </a:extLst>
          </p:cNvPr>
          <p:cNvSpPr/>
          <p:nvPr/>
        </p:nvSpPr>
        <p:spPr>
          <a:xfrm>
            <a:off x="4108998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B44ED0-954B-C345-BF4B-913914010E4A}"/>
              </a:ext>
            </a:extLst>
          </p:cNvPr>
          <p:cNvSpPr/>
          <p:nvPr/>
        </p:nvSpPr>
        <p:spPr>
          <a:xfrm>
            <a:off x="4740899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7468EE-5BAB-9849-8ABE-06286A904954}"/>
              </a:ext>
            </a:extLst>
          </p:cNvPr>
          <p:cNvCxnSpPr>
            <a:cxnSpLocks/>
          </p:cNvCxnSpPr>
          <p:nvPr/>
        </p:nvCxnSpPr>
        <p:spPr>
          <a:xfrm>
            <a:off x="3507446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613F0-91BB-414B-A4D6-868A5E4134D0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4370225" y="4307626"/>
            <a:ext cx="4508" cy="88031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17AF1B-6999-3F48-8D6C-A71FFAD1F21D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5006634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E9117FF1-34F1-F14F-8440-37EC7AEC646D}"/>
              </a:ext>
            </a:extLst>
          </p:cNvPr>
          <p:cNvSpPr/>
          <p:nvPr/>
        </p:nvSpPr>
        <p:spPr>
          <a:xfrm>
            <a:off x="5595778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11E5C1C-3E7B-A24C-82D4-855D3406794C}"/>
              </a:ext>
            </a:extLst>
          </p:cNvPr>
          <p:cNvSpPr txBox="1"/>
          <p:nvPr/>
        </p:nvSpPr>
        <p:spPr>
          <a:xfrm>
            <a:off x="6607329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BFC01D9-0D32-0F46-B1ED-4CEA60A3A8AB}"/>
              </a:ext>
            </a:extLst>
          </p:cNvPr>
          <p:cNvSpPr/>
          <p:nvPr/>
        </p:nvSpPr>
        <p:spPr>
          <a:xfrm>
            <a:off x="5691223" y="3418438"/>
            <a:ext cx="1210409" cy="87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DISr</a:t>
            </a:r>
            <a:r>
              <a:rPr lang="en-US" sz="1400" dirty="0"/>
              <a:t> / </a:t>
            </a:r>
            <a:br>
              <a:rPr lang="en-US" sz="1400" dirty="0"/>
            </a:br>
            <a:r>
              <a:rPr lang="en-US" sz="1400" dirty="0" err="1"/>
              <a:t>DASr</a:t>
            </a:r>
            <a:r>
              <a:rPr lang="en-US" sz="1400" dirty="0"/>
              <a:t> /</a:t>
            </a:r>
            <a:br>
              <a:rPr lang="en-US" sz="1400" dirty="0"/>
            </a:br>
            <a:r>
              <a:rPr lang="en-US" sz="1400" dirty="0" err="1"/>
              <a:t>cDASr</a:t>
            </a:r>
            <a:endParaRPr lang="en-US" sz="110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ACB3890-1984-B540-93CE-E71BB7821039}"/>
              </a:ext>
            </a:extLst>
          </p:cNvPr>
          <p:cNvSpPr/>
          <p:nvPr/>
        </p:nvSpPr>
        <p:spPr>
          <a:xfrm>
            <a:off x="6370049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C5C6425-BF75-9641-98B6-BFC695970E6B}"/>
              </a:ext>
            </a:extLst>
          </p:cNvPr>
          <p:cNvSpPr/>
          <p:nvPr/>
        </p:nvSpPr>
        <p:spPr>
          <a:xfrm>
            <a:off x="7001950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7664087-DD6A-AC4E-8BFD-F6326E77A33D}"/>
              </a:ext>
            </a:extLst>
          </p:cNvPr>
          <p:cNvCxnSpPr>
            <a:cxnSpLocks/>
          </p:cNvCxnSpPr>
          <p:nvPr/>
        </p:nvCxnSpPr>
        <p:spPr>
          <a:xfrm>
            <a:off x="5768497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09B197-2183-F44F-B5FF-F4C5BFDF0A91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6635784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BFF4ECE-8B84-4B4C-85B5-A070AADCCD33}"/>
              </a:ext>
            </a:extLst>
          </p:cNvPr>
          <p:cNvCxnSpPr>
            <a:cxnSpLocks/>
            <a:stCxn id="142" idx="0"/>
          </p:cNvCxnSpPr>
          <p:nvPr/>
        </p:nvCxnSpPr>
        <p:spPr>
          <a:xfrm flipV="1">
            <a:off x="7267685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042010-8355-B748-8FD6-16CDAF9EFAA6}"/>
              </a:ext>
            </a:extLst>
          </p:cNvPr>
          <p:cNvCxnSpPr>
            <a:cxnSpLocks/>
            <a:stCxn id="139" idx="2"/>
          </p:cNvCxnSpPr>
          <p:nvPr/>
        </p:nvCxnSpPr>
        <p:spPr>
          <a:xfrm flipH="1">
            <a:off x="6295572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69BCF74-7B50-954F-AA9B-363A92C82BAC}"/>
              </a:ext>
            </a:extLst>
          </p:cNvPr>
          <p:cNvSpPr txBox="1"/>
          <p:nvPr/>
        </p:nvSpPr>
        <p:spPr>
          <a:xfrm>
            <a:off x="3303477" y="6031414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Some devices </a:t>
            </a:r>
            <a:r>
              <a:rPr lang="en-US" sz="1600" dirty="0" err="1"/>
              <a:t>NW’d</a:t>
            </a:r>
            <a:endParaRPr lang="en-US" sz="16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BE8DDD-191B-9F43-9267-A07E87CE23C9}"/>
              </a:ext>
            </a:extLst>
          </p:cNvPr>
          <p:cNvSpPr txBox="1"/>
          <p:nvPr/>
        </p:nvSpPr>
        <p:spPr>
          <a:xfrm>
            <a:off x="5752194" y="6031414"/>
            <a:ext cx="1720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All devices </a:t>
            </a:r>
            <a:r>
              <a:rPr lang="en-US" sz="1600" dirty="0" err="1"/>
              <a:t>NW’d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66F85E-1C56-2C47-A86D-6C0143DB4A7B}"/>
              </a:ext>
            </a:extLst>
          </p:cNvPr>
          <p:cNvSpPr txBox="1"/>
          <p:nvPr/>
        </p:nvSpPr>
        <p:spPr>
          <a:xfrm>
            <a:off x="5707672" y="5652482"/>
            <a:ext cx="1871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ICE / Clinical Workspace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875491E-E470-8949-9FCA-89AD726F57E7}"/>
              </a:ext>
            </a:extLst>
          </p:cNvPr>
          <p:cNvSpPr/>
          <p:nvPr/>
        </p:nvSpPr>
        <p:spPr>
          <a:xfrm>
            <a:off x="1050585" y="3166617"/>
            <a:ext cx="2017869" cy="2719028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6738BD-35B0-3146-9D3B-9F7B4C4DC56C}"/>
              </a:ext>
            </a:extLst>
          </p:cNvPr>
          <p:cNvSpPr txBox="1"/>
          <p:nvPr/>
        </p:nvSpPr>
        <p:spPr>
          <a:xfrm>
            <a:off x="2073430" y="4291033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SDC / ACM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0D18E3-01ED-A04F-AABC-477D897AA08E}"/>
              </a:ext>
            </a:extLst>
          </p:cNvPr>
          <p:cNvSpPr/>
          <p:nvPr/>
        </p:nvSpPr>
        <p:spPr>
          <a:xfrm>
            <a:off x="1169732" y="4816916"/>
            <a:ext cx="531469" cy="468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FD5DD2F-4262-C346-A0C9-5404E86DAFB9}"/>
              </a:ext>
            </a:extLst>
          </p:cNvPr>
          <p:cNvSpPr/>
          <p:nvPr/>
        </p:nvSpPr>
        <p:spPr>
          <a:xfrm>
            <a:off x="1824856" y="518793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CABCD06-2DDA-2D4A-AB8E-1DF6E9A2CEFA}"/>
              </a:ext>
            </a:extLst>
          </p:cNvPr>
          <p:cNvSpPr/>
          <p:nvPr/>
        </p:nvSpPr>
        <p:spPr>
          <a:xfrm>
            <a:off x="2456757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812F409-1400-094A-8CF2-FCEC6F9DEDDD}"/>
              </a:ext>
            </a:extLst>
          </p:cNvPr>
          <p:cNvCxnSpPr>
            <a:cxnSpLocks/>
          </p:cNvCxnSpPr>
          <p:nvPr/>
        </p:nvCxnSpPr>
        <p:spPr>
          <a:xfrm>
            <a:off x="1223304" y="4545249"/>
            <a:ext cx="165763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254A85B-C203-7D4E-8CD0-46C642D9F0A4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2090591" y="4545249"/>
            <a:ext cx="0" cy="642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D22238-DCD7-4745-9A9F-78B8EC9C8D80}"/>
              </a:ext>
            </a:extLst>
          </p:cNvPr>
          <p:cNvCxnSpPr>
            <a:cxnSpLocks/>
            <a:stCxn id="81" idx="0"/>
          </p:cNvCxnSpPr>
          <p:nvPr/>
        </p:nvCxnSpPr>
        <p:spPr>
          <a:xfrm flipV="1">
            <a:off x="2722492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6887A1A-AB43-7E49-9718-FDA08CA107E5}"/>
              </a:ext>
            </a:extLst>
          </p:cNvPr>
          <p:cNvCxnSpPr>
            <a:cxnSpLocks/>
          </p:cNvCxnSpPr>
          <p:nvPr/>
        </p:nvCxnSpPr>
        <p:spPr>
          <a:xfrm flipH="1">
            <a:off x="1750379" y="4295355"/>
            <a:ext cx="856" cy="2498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6EAEB64-844C-AF43-9E16-BA620E719A15}"/>
              </a:ext>
            </a:extLst>
          </p:cNvPr>
          <p:cNvSpPr/>
          <p:nvPr/>
        </p:nvSpPr>
        <p:spPr>
          <a:xfrm>
            <a:off x="1465948" y="3811968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AE064F1-076B-E840-AF9D-63D09F497032}"/>
              </a:ext>
            </a:extLst>
          </p:cNvPr>
          <p:cNvSpPr txBox="1"/>
          <p:nvPr/>
        </p:nvSpPr>
        <p:spPr>
          <a:xfrm>
            <a:off x="1053651" y="6031414"/>
            <a:ext cx="1974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 Alert Aggregator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A5F3E90-6E83-BB46-A2F6-05FB779106CD}"/>
              </a:ext>
            </a:extLst>
          </p:cNvPr>
          <p:cNvSpPr txBox="1"/>
          <p:nvPr/>
        </p:nvSpPr>
        <p:spPr>
          <a:xfrm>
            <a:off x="1766990" y="5652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Room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32C2521-4672-4040-801C-A57C7547537D}"/>
              </a:ext>
            </a:extLst>
          </p:cNvPr>
          <p:cNvSpPr/>
          <p:nvPr/>
        </p:nvSpPr>
        <p:spPr>
          <a:xfrm>
            <a:off x="5737478" y="4816916"/>
            <a:ext cx="531469" cy="468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/>
              <a:t>Device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BFCA015-0779-B746-B3DD-6A38FC49131F}"/>
              </a:ext>
            </a:extLst>
          </p:cNvPr>
          <p:cNvCxnSpPr>
            <a:cxnSpLocks/>
            <a:stCxn id="102" idx="0"/>
          </p:cNvCxnSpPr>
          <p:nvPr/>
        </p:nvCxnSpPr>
        <p:spPr>
          <a:xfrm flipV="1">
            <a:off x="6003213" y="4545249"/>
            <a:ext cx="0" cy="2716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14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E1D90A-1D6B-EB42-A318-34FE0EDB5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4B59F-956C-EF42-932E-3111373E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Multi-Pt. Central Alert Aggregator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B4B0B1-FA85-5544-83B0-60FCC2EC9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122631"/>
              </p:ext>
            </p:extLst>
          </p:nvPr>
        </p:nvGraphicFramePr>
        <p:xfrm>
          <a:off x="1986845" y="2116521"/>
          <a:ext cx="7728963" cy="20116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84632">
                  <a:extLst>
                    <a:ext uri="{9D8B030D-6E8A-4147-A177-3AD203B41FA5}">
                      <a16:colId xmlns:a16="http://schemas.microsoft.com/office/drawing/2014/main" val="3593663866"/>
                    </a:ext>
                  </a:extLst>
                </a:gridCol>
                <a:gridCol w="784632">
                  <a:extLst>
                    <a:ext uri="{9D8B030D-6E8A-4147-A177-3AD203B41FA5}">
                      <a16:colId xmlns:a16="http://schemas.microsoft.com/office/drawing/2014/main" val="3770720330"/>
                    </a:ext>
                  </a:extLst>
                </a:gridCol>
                <a:gridCol w="962348">
                  <a:extLst>
                    <a:ext uri="{9D8B030D-6E8A-4147-A177-3AD203B41FA5}">
                      <a16:colId xmlns:a16="http://schemas.microsoft.com/office/drawing/2014/main" val="2551539729"/>
                    </a:ext>
                  </a:extLst>
                </a:gridCol>
                <a:gridCol w="606916">
                  <a:extLst>
                    <a:ext uri="{9D8B030D-6E8A-4147-A177-3AD203B41FA5}">
                      <a16:colId xmlns:a16="http://schemas.microsoft.com/office/drawing/2014/main" val="1075243358"/>
                    </a:ext>
                  </a:extLst>
                </a:gridCol>
                <a:gridCol w="965702">
                  <a:extLst>
                    <a:ext uri="{9D8B030D-6E8A-4147-A177-3AD203B41FA5}">
                      <a16:colId xmlns:a16="http://schemas.microsoft.com/office/drawing/2014/main" val="3260817079"/>
                    </a:ext>
                  </a:extLst>
                </a:gridCol>
                <a:gridCol w="848342">
                  <a:extLst>
                    <a:ext uri="{9D8B030D-6E8A-4147-A177-3AD203B41FA5}">
                      <a16:colId xmlns:a16="http://schemas.microsoft.com/office/drawing/2014/main" val="3853295996"/>
                    </a:ext>
                  </a:extLst>
                </a:gridCol>
                <a:gridCol w="848342">
                  <a:extLst>
                    <a:ext uri="{9D8B030D-6E8A-4147-A177-3AD203B41FA5}">
                      <a16:colId xmlns:a16="http://schemas.microsoft.com/office/drawing/2014/main" val="1711936117"/>
                    </a:ext>
                  </a:extLst>
                </a:gridCol>
                <a:gridCol w="720923">
                  <a:extLst>
                    <a:ext uri="{9D8B030D-6E8A-4147-A177-3AD203B41FA5}">
                      <a16:colId xmlns:a16="http://schemas.microsoft.com/office/drawing/2014/main" val="477648488"/>
                    </a:ext>
                  </a:extLst>
                </a:gridCol>
                <a:gridCol w="748207">
                  <a:extLst>
                    <a:ext uri="{9D8B030D-6E8A-4147-A177-3AD203B41FA5}">
                      <a16:colId xmlns:a16="http://schemas.microsoft.com/office/drawing/2014/main" val="4048314551"/>
                    </a:ext>
                  </a:extLst>
                </a:gridCol>
                <a:gridCol w="458919">
                  <a:extLst>
                    <a:ext uri="{9D8B030D-6E8A-4147-A177-3AD203B41FA5}">
                      <a16:colId xmlns:a16="http://schemas.microsoft.com/office/drawing/2014/main" val="374839072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Central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Caregiver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Room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Stand-alone / Networked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Audible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QR /SR /SI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6493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@Device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@Room Proxy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@CS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@Mobile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59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 room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/ </a:t>
                      </a:r>
                      <a:r>
                        <a:rPr lang="en-US" sz="1200" dirty="0" err="1">
                          <a:effectLst/>
                        </a:rPr>
                        <a:t>DISr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 &amp;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685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ACM 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950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SDC NW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28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DASr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cDASr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&amp; NW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 -Yes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NW - 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96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ACM 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--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22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SDC NW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97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6297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52545</TotalTime>
  <Words>4379</Words>
  <Application>Microsoft Macintosh PowerPoint</Application>
  <PresentationFormat>Widescreen</PresentationFormat>
  <Paragraphs>1809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Times New Roman</vt:lpstr>
      <vt:lpstr>1_Office Theme</vt:lpstr>
      <vt:lpstr>Audible Alert Signal Behavior </vt:lpstr>
      <vt:lpstr>Defns. From 60601-1-8</vt:lpstr>
      <vt:lpstr>Defns. From 60601-1-8</vt:lpstr>
      <vt:lpstr>Defns. From 60601-1-8</vt:lpstr>
      <vt:lpstr>Alert System Variants</vt:lpstr>
      <vt:lpstr>Guide to Table Columns</vt:lpstr>
      <vt:lpstr>Guide to Table Columns</vt:lpstr>
      <vt:lpstr>No Multi-Pt. Central Alert Aggregator</vt:lpstr>
      <vt:lpstr>No Multi-Pt. Central Alert Aggregator</vt:lpstr>
      <vt:lpstr>Central Multi-Patient Alert Aggregator  DISm and/or DISp</vt:lpstr>
      <vt:lpstr>Central Multi-Patient Alert Aggregator  DISm</vt:lpstr>
      <vt:lpstr>Central Multi-Patient Alert Aggregator  DISp</vt:lpstr>
      <vt:lpstr>Central Multi-Patient Alert Aggregator  DASm and/or DASp</vt:lpstr>
      <vt:lpstr>Central Multi-Patient Alert Aggregator  DASm</vt:lpstr>
      <vt:lpstr>Central Multi-Patient Alert Aggregator  DASp</vt:lpstr>
      <vt:lpstr>Central Multi-Patient Alert Aggregator  DASm &amp; DASp</vt:lpstr>
      <vt:lpstr>Central Multi-Patient Alert Aggregator  cDASm and/or cDASp</vt:lpstr>
      <vt:lpstr>Central Multi-Patient Alert Aggregator  cDASm</vt:lpstr>
      <vt:lpstr>Central Multi-Patient Alert Aggregator  cDASp</vt:lpstr>
      <vt:lpstr>Central Multi-Patient Alert Aggregator  cDASm &amp; cDASp</vt:lpstr>
      <vt:lpstr>PowerPoint Presentation</vt:lpstr>
      <vt:lpstr>PowerPoint Presentation</vt:lpstr>
      <vt:lpstr>Current 2020  - Typical Network Architecture</vt:lpstr>
      <vt:lpstr>Current 2020  - Typical Communication Paths</vt:lpstr>
      <vt:lpstr>PowerPoint Presentation</vt:lpstr>
      <vt:lpstr>Target 202a?  - SDPi Quiet Hospital Network Architecture</vt:lpstr>
      <vt:lpstr>Target 202a?  - SDPi Quiet Hospital Network Architecture</vt:lpstr>
      <vt:lpstr>PowerPoint Presentation</vt:lpstr>
      <vt:lpstr>Target 202b?  - SDPi Quiet Hospital Network Architecture</vt:lpstr>
      <vt:lpstr>Target 202b?  - SDPi Quiet Hospital Network Architecture</vt:lpstr>
      <vt:lpstr>PowerPoint Presentation</vt:lpstr>
      <vt:lpstr>Target 202c?  - SDPi Silent Hospital Network Architecture</vt:lpstr>
      <vt:lpstr>Target 202c?  - SDPi Silent Hospital Communication Paths</vt:lpstr>
      <vt:lpstr>PowerPoint Presentation</vt:lpstr>
      <vt:lpstr>Target 202d?  - SDPi Silent Hospital Network Architecture</vt:lpstr>
      <vt:lpstr>Target 202e?  - SDPi Silent Hospital Network Architecture</vt:lpstr>
      <vt:lpstr>Target 202d?  - SDPi Silent Hospital Communication Paths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Florence Hudson</dc:creator>
  <cp:lastModifiedBy>Ken Fuchs</cp:lastModifiedBy>
  <cp:revision>589</cp:revision>
  <dcterms:created xsi:type="dcterms:W3CDTF">2019-10-18T16:45:29Z</dcterms:created>
  <dcterms:modified xsi:type="dcterms:W3CDTF">2020-08-03T19:42:00Z</dcterms:modified>
</cp:coreProperties>
</file>